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42BAFA-192B-48D7-BF15-2749712D6970}"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tr-TR"/>
        </a:p>
      </dgm:t>
    </dgm:pt>
    <dgm:pt modelId="{D0B0B8EB-6902-4048-9CD8-1B692B283F75}">
      <dgm:prSet phldrT="[Metin]" custT="1"/>
      <dgm:spPr/>
      <dgm:t>
        <a:bodyPr/>
        <a:lstStyle/>
        <a:p>
          <a:r>
            <a:rPr lang="tr-TR" sz="1600" dirty="0" smtClean="0"/>
            <a:t>İLGİ</a:t>
          </a:r>
        </a:p>
        <a:p>
          <a:endParaRPr lang="tr-TR" sz="1600" dirty="0" smtClean="0"/>
        </a:p>
        <a:p>
          <a:r>
            <a:rPr lang="tr-TR" sz="1600" dirty="0" smtClean="0"/>
            <a:t>Mekanik</a:t>
          </a:r>
        </a:p>
        <a:p>
          <a:r>
            <a:rPr lang="tr-TR" sz="1600" dirty="0" smtClean="0"/>
            <a:t>Ticaret</a:t>
          </a:r>
        </a:p>
        <a:p>
          <a:r>
            <a:rPr lang="tr-TR" sz="1600" dirty="0" smtClean="0"/>
            <a:t>Sosyal yardım vs.</a:t>
          </a:r>
        </a:p>
        <a:p>
          <a:endParaRPr lang="tr-TR" sz="1600" dirty="0"/>
        </a:p>
      </dgm:t>
    </dgm:pt>
    <dgm:pt modelId="{5AA05991-991B-48B4-9DFD-35DA3E5B8A80}" type="parTrans" cxnId="{2397BB06-0382-43D6-95F4-4C14084BB6CF}">
      <dgm:prSet/>
      <dgm:spPr/>
      <dgm:t>
        <a:bodyPr/>
        <a:lstStyle/>
        <a:p>
          <a:endParaRPr lang="tr-TR"/>
        </a:p>
      </dgm:t>
    </dgm:pt>
    <dgm:pt modelId="{1D66307D-19C4-4704-9E7D-FC5A4F871578}" type="sibTrans" cxnId="{2397BB06-0382-43D6-95F4-4C14084BB6CF}">
      <dgm:prSet/>
      <dgm:spPr/>
      <dgm:t>
        <a:bodyPr/>
        <a:lstStyle/>
        <a:p>
          <a:endParaRPr lang="tr-TR"/>
        </a:p>
      </dgm:t>
    </dgm:pt>
    <dgm:pt modelId="{F37EAA79-1985-4AD8-9975-ED7CD41F7FA6}">
      <dgm:prSet phldrT="[Metin]" custT="1"/>
      <dgm:spPr/>
      <dgm:t>
        <a:bodyPr/>
        <a:lstStyle/>
        <a:p>
          <a:r>
            <a:rPr lang="tr-TR" sz="1600" dirty="0" smtClean="0"/>
            <a:t>YETENEKLER</a:t>
          </a:r>
        </a:p>
        <a:p>
          <a:r>
            <a:rPr lang="tr-TR" sz="1600" dirty="0" smtClean="0"/>
            <a:t>SAYISAL</a:t>
          </a:r>
        </a:p>
        <a:p>
          <a:r>
            <a:rPr lang="tr-TR" sz="1600" dirty="0" smtClean="0"/>
            <a:t>SÖZEL</a:t>
          </a:r>
        </a:p>
        <a:p>
          <a:r>
            <a:rPr lang="tr-TR" sz="1600" dirty="0" smtClean="0"/>
            <a:t>SEKİL UZAY</a:t>
          </a:r>
        </a:p>
        <a:p>
          <a:r>
            <a:rPr lang="tr-TR" sz="1600" dirty="0" smtClean="0"/>
            <a:t>SPOR VS.</a:t>
          </a:r>
          <a:endParaRPr lang="tr-TR" sz="1600" dirty="0"/>
        </a:p>
      </dgm:t>
    </dgm:pt>
    <dgm:pt modelId="{791E8700-F2C2-49F6-AE3B-02E5E4A780AF}" type="parTrans" cxnId="{1AD60C55-51E0-4BC5-8A6B-440F460ECD8C}">
      <dgm:prSet/>
      <dgm:spPr/>
      <dgm:t>
        <a:bodyPr/>
        <a:lstStyle/>
        <a:p>
          <a:endParaRPr lang="tr-TR"/>
        </a:p>
      </dgm:t>
    </dgm:pt>
    <dgm:pt modelId="{755ABA56-3065-4B5B-A2B8-678B954D070E}" type="sibTrans" cxnId="{1AD60C55-51E0-4BC5-8A6B-440F460ECD8C}">
      <dgm:prSet/>
      <dgm:spPr/>
      <dgm:t>
        <a:bodyPr/>
        <a:lstStyle/>
        <a:p>
          <a:endParaRPr lang="tr-TR"/>
        </a:p>
      </dgm:t>
    </dgm:pt>
    <dgm:pt modelId="{62DF388E-1A5B-4F4B-9B59-1B065D536670}">
      <dgm:prSet phldrT="[Metin]" custT="1"/>
      <dgm:spPr/>
      <dgm:t>
        <a:bodyPr/>
        <a:lstStyle/>
        <a:p>
          <a:r>
            <a:rPr lang="tr-TR" sz="1600" dirty="0" smtClean="0"/>
            <a:t>DEĞERLER</a:t>
          </a:r>
        </a:p>
        <a:p>
          <a:r>
            <a:rPr lang="tr-TR" sz="1600" dirty="0" smtClean="0"/>
            <a:t>Saygınlık</a:t>
          </a:r>
        </a:p>
        <a:p>
          <a:r>
            <a:rPr lang="tr-TR" sz="1600" dirty="0" smtClean="0"/>
            <a:t>Gelirin çok olması</a:t>
          </a:r>
        </a:p>
        <a:p>
          <a:r>
            <a:rPr lang="tr-TR" sz="1600" dirty="0" smtClean="0"/>
            <a:t>Liderlik</a:t>
          </a:r>
        </a:p>
        <a:p>
          <a:r>
            <a:rPr lang="tr-TR" sz="1600" dirty="0" err="1" smtClean="0"/>
            <a:t>Yartıcı</a:t>
          </a:r>
          <a:r>
            <a:rPr lang="tr-TR" sz="1600" dirty="0" smtClean="0"/>
            <a:t> düşünme vs.</a:t>
          </a:r>
        </a:p>
      </dgm:t>
    </dgm:pt>
    <dgm:pt modelId="{BCC1F0F1-B5D7-4015-9A57-7D921C97E363}" type="parTrans" cxnId="{7324C29F-6448-448C-86DA-22B0BD591B3B}">
      <dgm:prSet/>
      <dgm:spPr/>
      <dgm:t>
        <a:bodyPr/>
        <a:lstStyle/>
        <a:p>
          <a:endParaRPr lang="tr-TR"/>
        </a:p>
      </dgm:t>
    </dgm:pt>
    <dgm:pt modelId="{7362D525-9417-49CD-A0D2-97C0479CACDD}" type="sibTrans" cxnId="{7324C29F-6448-448C-86DA-22B0BD591B3B}">
      <dgm:prSet/>
      <dgm:spPr/>
      <dgm:t>
        <a:bodyPr/>
        <a:lstStyle/>
        <a:p>
          <a:endParaRPr lang="tr-TR"/>
        </a:p>
      </dgm:t>
    </dgm:pt>
    <dgm:pt modelId="{6E16A47D-55BE-41FD-9A6C-51CEC3AD99C3}" type="pres">
      <dgm:prSet presAssocID="{8942BAFA-192B-48D7-BF15-2749712D6970}" presName="diagram" presStyleCnt="0">
        <dgm:presLayoutVars>
          <dgm:dir/>
          <dgm:resizeHandles val="exact"/>
        </dgm:presLayoutVars>
      </dgm:prSet>
      <dgm:spPr/>
      <dgm:t>
        <a:bodyPr/>
        <a:lstStyle/>
        <a:p>
          <a:endParaRPr lang="tr-TR"/>
        </a:p>
      </dgm:t>
    </dgm:pt>
    <dgm:pt modelId="{6BAACAF8-7CAA-4E24-95EF-244DF4348216}" type="pres">
      <dgm:prSet presAssocID="{D0B0B8EB-6902-4048-9CD8-1B692B283F75}" presName="node" presStyleLbl="node1" presStyleIdx="0" presStyleCnt="3">
        <dgm:presLayoutVars>
          <dgm:bulletEnabled val="1"/>
        </dgm:presLayoutVars>
      </dgm:prSet>
      <dgm:spPr/>
      <dgm:t>
        <a:bodyPr/>
        <a:lstStyle/>
        <a:p>
          <a:endParaRPr lang="tr-TR"/>
        </a:p>
      </dgm:t>
    </dgm:pt>
    <dgm:pt modelId="{2D5E2393-533F-470B-895A-5A6C6C08D4DE}" type="pres">
      <dgm:prSet presAssocID="{1D66307D-19C4-4704-9E7D-FC5A4F871578}" presName="sibTrans" presStyleCnt="0"/>
      <dgm:spPr/>
    </dgm:pt>
    <dgm:pt modelId="{7C947AA3-D6DE-462D-AA28-CA31CC8D3DB7}" type="pres">
      <dgm:prSet presAssocID="{F37EAA79-1985-4AD8-9975-ED7CD41F7FA6}" presName="node" presStyleLbl="node1" presStyleIdx="1" presStyleCnt="3">
        <dgm:presLayoutVars>
          <dgm:bulletEnabled val="1"/>
        </dgm:presLayoutVars>
      </dgm:prSet>
      <dgm:spPr/>
      <dgm:t>
        <a:bodyPr/>
        <a:lstStyle/>
        <a:p>
          <a:endParaRPr lang="tr-TR"/>
        </a:p>
      </dgm:t>
    </dgm:pt>
    <dgm:pt modelId="{9072E6FA-824D-4548-8802-CF970CFC9C6A}" type="pres">
      <dgm:prSet presAssocID="{755ABA56-3065-4B5B-A2B8-678B954D070E}" presName="sibTrans" presStyleCnt="0"/>
      <dgm:spPr/>
    </dgm:pt>
    <dgm:pt modelId="{43144BE8-E53F-4909-890E-AFF08EE7E7D4}" type="pres">
      <dgm:prSet presAssocID="{62DF388E-1A5B-4F4B-9B59-1B065D536670}" presName="node" presStyleLbl="node1" presStyleIdx="2" presStyleCnt="3">
        <dgm:presLayoutVars>
          <dgm:bulletEnabled val="1"/>
        </dgm:presLayoutVars>
      </dgm:prSet>
      <dgm:spPr/>
      <dgm:t>
        <a:bodyPr/>
        <a:lstStyle/>
        <a:p>
          <a:endParaRPr lang="tr-TR"/>
        </a:p>
      </dgm:t>
    </dgm:pt>
  </dgm:ptLst>
  <dgm:cxnLst>
    <dgm:cxn modelId="{7E7FF567-5F87-4121-B7D2-6BE047DB78F7}" type="presOf" srcId="{62DF388E-1A5B-4F4B-9B59-1B065D536670}" destId="{43144BE8-E53F-4909-890E-AFF08EE7E7D4}" srcOrd="0" destOrd="0" presId="urn:microsoft.com/office/officeart/2005/8/layout/default"/>
    <dgm:cxn modelId="{3B59512A-5231-4AAB-A710-02152940C820}" type="presOf" srcId="{F37EAA79-1985-4AD8-9975-ED7CD41F7FA6}" destId="{7C947AA3-D6DE-462D-AA28-CA31CC8D3DB7}" srcOrd="0" destOrd="0" presId="urn:microsoft.com/office/officeart/2005/8/layout/default"/>
    <dgm:cxn modelId="{7324C29F-6448-448C-86DA-22B0BD591B3B}" srcId="{8942BAFA-192B-48D7-BF15-2749712D6970}" destId="{62DF388E-1A5B-4F4B-9B59-1B065D536670}" srcOrd="2" destOrd="0" parTransId="{BCC1F0F1-B5D7-4015-9A57-7D921C97E363}" sibTransId="{7362D525-9417-49CD-A0D2-97C0479CACDD}"/>
    <dgm:cxn modelId="{259D63EB-F4E4-4A56-9E41-BAE8C1F56A6F}" type="presOf" srcId="{D0B0B8EB-6902-4048-9CD8-1B692B283F75}" destId="{6BAACAF8-7CAA-4E24-95EF-244DF4348216}" srcOrd="0" destOrd="0" presId="urn:microsoft.com/office/officeart/2005/8/layout/default"/>
    <dgm:cxn modelId="{DDE2E9C7-AFF7-49B8-A25B-3B9B5FBA5798}" type="presOf" srcId="{8942BAFA-192B-48D7-BF15-2749712D6970}" destId="{6E16A47D-55BE-41FD-9A6C-51CEC3AD99C3}" srcOrd="0" destOrd="0" presId="urn:microsoft.com/office/officeart/2005/8/layout/default"/>
    <dgm:cxn modelId="{2397BB06-0382-43D6-95F4-4C14084BB6CF}" srcId="{8942BAFA-192B-48D7-BF15-2749712D6970}" destId="{D0B0B8EB-6902-4048-9CD8-1B692B283F75}" srcOrd="0" destOrd="0" parTransId="{5AA05991-991B-48B4-9DFD-35DA3E5B8A80}" sibTransId="{1D66307D-19C4-4704-9E7D-FC5A4F871578}"/>
    <dgm:cxn modelId="{1AD60C55-51E0-4BC5-8A6B-440F460ECD8C}" srcId="{8942BAFA-192B-48D7-BF15-2749712D6970}" destId="{F37EAA79-1985-4AD8-9975-ED7CD41F7FA6}" srcOrd="1" destOrd="0" parTransId="{791E8700-F2C2-49F6-AE3B-02E5E4A780AF}" sibTransId="{755ABA56-3065-4B5B-A2B8-678B954D070E}"/>
    <dgm:cxn modelId="{FC049FEA-9B5D-427B-B757-6718703277C0}" type="presParOf" srcId="{6E16A47D-55BE-41FD-9A6C-51CEC3AD99C3}" destId="{6BAACAF8-7CAA-4E24-95EF-244DF4348216}" srcOrd="0" destOrd="0" presId="urn:microsoft.com/office/officeart/2005/8/layout/default"/>
    <dgm:cxn modelId="{FCB171BC-0B0F-48D1-845A-3EF5AE274DBA}" type="presParOf" srcId="{6E16A47D-55BE-41FD-9A6C-51CEC3AD99C3}" destId="{2D5E2393-533F-470B-895A-5A6C6C08D4DE}" srcOrd="1" destOrd="0" presId="urn:microsoft.com/office/officeart/2005/8/layout/default"/>
    <dgm:cxn modelId="{52D6A3B7-2BF6-46FE-89D6-A587F7DDEA93}" type="presParOf" srcId="{6E16A47D-55BE-41FD-9A6C-51CEC3AD99C3}" destId="{7C947AA3-D6DE-462D-AA28-CA31CC8D3DB7}" srcOrd="2" destOrd="0" presId="urn:microsoft.com/office/officeart/2005/8/layout/default"/>
    <dgm:cxn modelId="{D555A718-BDAC-47CA-8DF4-2982E96959B1}" type="presParOf" srcId="{6E16A47D-55BE-41FD-9A6C-51CEC3AD99C3}" destId="{9072E6FA-824D-4548-8802-CF970CFC9C6A}" srcOrd="3" destOrd="0" presId="urn:microsoft.com/office/officeart/2005/8/layout/default"/>
    <dgm:cxn modelId="{8C5017F4-DEFC-405A-94C5-40727D8A2C99}" type="presParOf" srcId="{6E16A47D-55BE-41FD-9A6C-51CEC3AD99C3}" destId="{43144BE8-E53F-4909-890E-AFF08EE7E7D4}"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ACAF8-7CAA-4E24-95EF-244DF4348216}">
      <dsp:nvSpPr>
        <dsp:cNvPr id="0" name=""/>
        <dsp:cNvSpPr/>
      </dsp:nvSpPr>
      <dsp:spPr>
        <a:xfrm>
          <a:off x="911" y="125976"/>
          <a:ext cx="3555131" cy="2133079"/>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İLGİ</a:t>
          </a:r>
        </a:p>
        <a:p>
          <a:pPr lvl="0" algn="ctr" defTabSz="711200">
            <a:lnSpc>
              <a:spcPct val="90000"/>
            </a:lnSpc>
            <a:spcBef>
              <a:spcPct val="0"/>
            </a:spcBef>
            <a:spcAft>
              <a:spcPct val="35000"/>
            </a:spcAft>
          </a:pPr>
          <a:endParaRPr lang="tr-TR" sz="1600" kern="1200" dirty="0" smtClean="0"/>
        </a:p>
        <a:p>
          <a:pPr lvl="0" algn="ctr" defTabSz="711200">
            <a:lnSpc>
              <a:spcPct val="90000"/>
            </a:lnSpc>
            <a:spcBef>
              <a:spcPct val="0"/>
            </a:spcBef>
            <a:spcAft>
              <a:spcPct val="35000"/>
            </a:spcAft>
          </a:pPr>
          <a:r>
            <a:rPr lang="tr-TR" sz="1600" kern="1200" dirty="0" smtClean="0"/>
            <a:t>Mekanik</a:t>
          </a:r>
        </a:p>
        <a:p>
          <a:pPr lvl="0" algn="ctr" defTabSz="711200">
            <a:lnSpc>
              <a:spcPct val="90000"/>
            </a:lnSpc>
            <a:spcBef>
              <a:spcPct val="0"/>
            </a:spcBef>
            <a:spcAft>
              <a:spcPct val="35000"/>
            </a:spcAft>
          </a:pPr>
          <a:r>
            <a:rPr lang="tr-TR" sz="1600" kern="1200" dirty="0" smtClean="0"/>
            <a:t>Ticaret</a:t>
          </a:r>
        </a:p>
        <a:p>
          <a:pPr lvl="0" algn="ctr" defTabSz="711200">
            <a:lnSpc>
              <a:spcPct val="90000"/>
            </a:lnSpc>
            <a:spcBef>
              <a:spcPct val="0"/>
            </a:spcBef>
            <a:spcAft>
              <a:spcPct val="35000"/>
            </a:spcAft>
          </a:pPr>
          <a:r>
            <a:rPr lang="tr-TR" sz="1600" kern="1200" dirty="0" smtClean="0"/>
            <a:t>Sosyal yardım vs.</a:t>
          </a:r>
        </a:p>
        <a:p>
          <a:pPr lvl="0" algn="ctr" defTabSz="711200">
            <a:lnSpc>
              <a:spcPct val="90000"/>
            </a:lnSpc>
            <a:spcBef>
              <a:spcPct val="0"/>
            </a:spcBef>
            <a:spcAft>
              <a:spcPct val="35000"/>
            </a:spcAft>
          </a:pPr>
          <a:endParaRPr lang="tr-TR" sz="1600" kern="1200" dirty="0"/>
        </a:p>
      </dsp:txBody>
      <dsp:txXfrm>
        <a:off x="911" y="125976"/>
        <a:ext cx="3555131" cy="2133079"/>
      </dsp:txXfrm>
    </dsp:sp>
    <dsp:sp modelId="{7C947AA3-D6DE-462D-AA28-CA31CC8D3DB7}">
      <dsp:nvSpPr>
        <dsp:cNvPr id="0" name=""/>
        <dsp:cNvSpPr/>
      </dsp:nvSpPr>
      <dsp:spPr>
        <a:xfrm>
          <a:off x="3911556" y="125976"/>
          <a:ext cx="3555131" cy="2133079"/>
        </a:xfrm>
        <a:prstGeom prst="rect">
          <a:avLst/>
        </a:prstGeom>
        <a:solidFill>
          <a:schemeClr val="accent1">
            <a:shade val="80000"/>
            <a:hueOff val="-225089"/>
            <a:satOff val="10045"/>
            <a:lumOff val="1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YETENEKLER</a:t>
          </a:r>
        </a:p>
        <a:p>
          <a:pPr lvl="0" algn="ctr" defTabSz="711200">
            <a:lnSpc>
              <a:spcPct val="90000"/>
            </a:lnSpc>
            <a:spcBef>
              <a:spcPct val="0"/>
            </a:spcBef>
            <a:spcAft>
              <a:spcPct val="35000"/>
            </a:spcAft>
          </a:pPr>
          <a:r>
            <a:rPr lang="tr-TR" sz="1600" kern="1200" dirty="0" smtClean="0"/>
            <a:t>SAYISAL</a:t>
          </a:r>
        </a:p>
        <a:p>
          <a:pPr lvl="0" algn="ctr" defTabSz="711200">
            <a:lnSpc>
              <a:spcPct val="90000"/>
            </a:lnSpc>
            <a:spcBef>
              <a:spcPct val="0"/>
            </a:spcBef>
            <a:spcAft>
              <a:spcPct val="35000"/>
            </a:spcAft>
          </a:pPr>
          <a:r>
            <a:rPr lang="tr-TR" sz="1600" kern="1200" dirty="0" smtClean="0"/>
            <a:t>SÖZEL</a:t>
          </a:r>
        </a:p>
        <a:p>
          <a:pPr lvl="0" algn="ctr" defTabSz="711200">
            <a:lnSpc>
              <a:spcPct val="90000"/>
            </a:lnSpc>
            <a:spcBef>
              <a:spcPct val="0"/>
            </a:spcBef>
            <a:spcAft>
              <a:spcPct val="35000"/>
            </a:spcAft>
          </a:pPr>
          <a:r>
            <a:rPr lang="tr-TR" sz="1600" kern="1200" dirty="0" smtClean="0"/>
            <a:t>SEKİL UZAY</a:t>
          </a:r>
        </a:p>
        <a:p>
          <a:pPr lvl="0" algn="ctr" defTabSz="711200">
            <a:lnSpc>
              <a:spcPct val="90000"/>
            </a:lnSpc>
            <a:spcBef>
              <a:spcPct val="0"/>
            </a:spcBef>
            <a:spcAft>
              <a:spcPct val="35000"/>
            </a:spcAft>
          </a:pPr>
          <a:r>
            <a:rPr lang="tr-TR" sz="1600" kern="1200" dirty="0" smtClean="0"/>
            <a:t>SPOR VS.</a:t>
          </a:r>
          <a:endParaRPr lang="tr-TR" sz="1600" kern="1200" dirty="0"/>
        </a:p>
      </dsp:txBody>
      <dsp:txXfrm>
        <a:off x="3911556" y="125976"/>
        <a:ext cx="3555131" cy="2133079"/>
      </dsp:txXfrm>
    </dsp:sp>
    <dsp:sp modelId="{43144BE8-E53F-4909-890E-AFF08EE7E7D4}">
      <dsp:nvSpPr>
        <dsp:cNvPr id="0" name=""/>
        <dsp:cNvSpPr/>
      </dsp:nvSpPr>
      <dsp:spPr>
        <a:xfrm>
          <a:off x="1956234" y="2614569"/>
          <a:ext cx="3555131" cy="2133079"/>
        </a:xfrm>
        <a:prstGeom prst="rect">
          <a:avLst/>
        </a:prstGeom>
        <a:solidFill>
          <a:schemeClr val="accent1">
            <a:shade val="80000"/>
            <a:hueOff val="-450179"/>
            <a:satOff val="20090"/>
            <a:lumOff val="254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DEĞERLER</a:t>
          </a:r>
        </a:p>
        <a:p>
          <a:pPr lvl="0" algn="ctr" defTabSz="711200">
            <a:lnSpc>
              <a:spcPct val="90000"/>
            </a:lnSpc>
            <a:spcBef>
              <a:spcPct val="0"/>
            </a:spcBef>
            <a:spcAft>
              <a:spcPct val="35000"/>
            </a:spcAft>
          </a:pPr>
          <a:r>
            <a:rPr lang="tr-TR" sz="1600" kern="1200" dirty="0" smtClean="0"/>
            <a:t>Saygınlık</a:t>
          </a:r>
        </a:p>
        <a:p>
          <a:pPr lvl="0" algn="ctr" defTabSz="711200">
            <a:lnSpc>
              <a:spcPct val="90000"/>
            </a:lnSpc>
            <a:spcBef>
              <a:spcPct val="0"/>
            </a:spcBef>
            <a:spcAft>
              <a:spcPct val="35000"/>
            </a:spcAft>
          </a:pPr>
          <a:r>
            <a:rPr lang="tr-TR" sz="1600" kern="1200" dirty="0" smtClean="0"/>
            <a:t>Gelirin çok olması</a:t>
          </a:r>
        </a:p>
        <a:p>
          <a:pPr lvl="0" algn="ctr" defTabSz="711200">
            <a:lnSpc>
              <a:spcPct val="90000"/>
            </a:lnSpc>
            <a:spcBef>
              <a:spcPct val="0"/>
            </a:spcBef>
            <a:spcAft>
              <a:spcPct val="35000"/>
            </a:spcAft>
          </a:pPr>
          <a:r>
            <a:rPr lang="tr-TR" sz="1600" kern="1200" dirty="0" smtClean="0"/>
            <a:t>Liderlik</a:t>
          </a:r>
        </a:p>
        <a:p>
          <a:pPr lvl="0" algn="ctr" defTabSz="711200">
            <a:lnSpc>
              <a:spcPct val="90000"/>
            </a:lnSpc>
            <a:spcBef>
              <a:spcPct val="0"/>
            </a:spcBef>
            <a:spcAft>
              <a:spcPct val="35000"/>
            </a:spcAft>
          </a:pPr>
          <a:r>
            <a:rPr lang="tr-TR" sz="1600" kern="1200" dirty="0" err="1" smtClean="0"/>
            <a:t>Yartıcı</a:t>
          </a:r>
          <a:r>
            <a:rPr lang="tr-TR" sz="1600" kern="1200" dirty="0" smtClean="0"/>
            <a:t> düşünme vs.</a:t>
          </a:r>
        </a:p>
      </dsp:txBody>
      <dsp:txXfrm>
        <a:off x="1956234" y="2614569"/>
        <a:ext cx="3555131" cy="213307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28.05.2020</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28.05.2020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28.05.2020</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28.05.2020</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28.05.2020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28.05.2020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28.05.2020</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28.05.2020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28.05.2020</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28.05.2020</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28.05.2020</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effectLst>
                  <a:outerShdw blurRad="38100" dist="38100" dir="2700000" algn="tl">
                    <a:srgbClr val="000000">
                      <a:alpha val="43137"/>
                    </a:srgbClr>
                  </a:outerShdw>
                </a:effectLst>
              </a:rPr>
              <a:t>MESLEK SEÇİMİNDE DİKKAT EDİLCEK HUSUSLAR</a:t>
            </a:r>
            <a:br>
              <a:rPr lang="tr-TR" dirty="0" smtClean="0">
                <a:effectLst>
                  <a:outerShdw blurRad="38100" dist="38100" dir="2700000" algn="tl">
                    <a:srgbClr val="000000">
                      <a:alpha val="43137"/>
                    </a:srgbClr>
                  </a:outerShdw>
                </a:effectLst>
              </a:rPr>
            </a:br>
            <a:endParaRPr lang="tr-TR"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p:txBody>
          <a:bodyPr/>
          <a:lstStyle/>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32656"/>
            <a:ext cx="2127250" cy="311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10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DEĞERLER</a:t>
            </a:r>
            <a:br>
              <a:rPr lang="tr-TR" dirty="0" smtClean="0"/>
            </a:br>
            <a:endParaRPr lang="tr-TR" dirty="0"/>
          </a:p>
        </p:txBody>
      </p:sp>
      <p:sp>
        <p:nvSpPr>
          <p:cNvPr id="3" name="İçerik Yer Tutucusu 2"/>
          <p:cNvSpPr>
            <a:spLocks noGrp="1"/>
          </p:cNvSpPr>
          <p:nvPr>
            <p:ph sz="quarter" idx="1"/>
          </p:nvPr>
        </p:nvSpPr>
        <p:spPr/>
        <p:txBody>
          <a:bodyPr/>
          <a:lstStyle/>
          <a:p>
            <a:r>
              <a:rPr lang="tr-TR" dirty="0"/>
              <a:t>Mesleki anlamda değer kavramı; bireyin kişisel değerlerine ve beklentilerine uygun mesleğe yönelmesini ifade eder</a:t>
            </a:r>
            <a:r>
              <a:rPr lang="tr-TR" dirty="0" smtClean="0"/>
              <a:t>.</a:t>
            </a:r>
          </a:p>
          <a:p>
            <a:r>
              <a:rPr lang="tr-TR" dirty="0" smtClean="0"/>
              <a:t> Kişisel değerlerin oluşmasında aile yapısı, içinde yaşanılan kültürün mesleklere ve cinsiyete dayalı algılamaları, medya vb. etkilidir. Örneğin seçeceği meslek bazı kişiler için saygınlık elde etmeyi ön plana koyarken; bazıları için yüksek gelir elde etmeyi ön plana alır. Kişiler için liderlik, düzenli yaşam, sosyal ilişkiler, yaratıcılığını kullanma gibi değerler meslek seçimini etkileyen önemli faktörlerdir</a:t>
            </a:r>
            <a:endParaRPr lang="tr-TR" dirty="0"/>
          </a:p>
        </p:txBody>
      </p:sp>
    </p:spTree>
    <p:extLst>
      <p:ext uri="{BB962C8B-B14F-4D97-AF65-F5344CB8AC3E}">
        <p14:creationId xmlns:p14="http://schemas.microsoft.com/office/powerpoint/2010/main" val="2904768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Seçtiğimiz meslek, sadece ilgi ve yeteneklerimizle örtüştüğü kadar önem verdiğimiz değerlerimizle de tutarlı olmalıdır. </a:t>
            </a:r>
            <a:endParaRPr lang="tr-TR" dirty="0" smtClean="0"/>
          </a:p>
          <a:p>
            <a:r>
              <a:rPr lang="tr-TR" dirty="0" smtClean="0"/>
              <a:t> </a:t>
            </a:r>
            <a:r>
              <a:rPr lang="tr-TR" dirty="0"/>
              <a:t>Bazıları için iş hayatında parasal kazanç, toplumda saygın bir konuma sahip olmak daha önemliyken, bazıları için de aile hayatına zaman ayırmak önceliklidir. </a:t>
            </a:r>
            <a:endParaRPr lang="tr-TR" dirty="0" smtClean="0"/>
          </a:p>
          <a:p>
            <a:r>
              <a:rPr lang="tr-TR" dirty="0" smtClean="0"/>
              <a:t> </a:t>
            </a:r>
            <a:r>
              <a:rPr lang="tr-TR" dirty="0"/>
              <a:t>Meslek seçimi yaparken, seçeceğimiz mesleğin değerlerimizi destekleyecek özelliklere sahip olması, işimizi yaparken daha fazla verim almamızı ve mutlu olmamızı sağlar. </a:t>
            </a:r>
          </a:p>
        </p:txBody>
      </p:sp>
    </p:spTree>
    <p:extLst>
      <p:ext uri="{BB962C8B-B14F-4D97-AF65-F5344CB8AC3E}">
        <p14:creationId xmlns:p14="http://schemas.microsoft.com/office/powerpoint/2010/main" val="866276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MESLEKLERİ TANIMA</a:t>
            </a:r>
            <a:endParaRPr lang="tr-TR" dirty="0"/>
          </a:p>
        </p:txBody>
      </p:sp>
      <p:sp>
        <p:nvSpPr>
          <p:cNvPr id="3" name="İçerik Yer Tutucusu 2"/>
          <p:cNvSpPr>
            <a:spLocks noGrp="1"/>
          </p:cNvSpPr>
          <p:nvPr>
            <p:ph sz="quarter" idx="1"/>
          </p:nvPr>
        </p:nvSpPr>
        <p:spPr/>
        <p:txBody>
          <a:bodyPr/>
          <a:lstStyle/>
          <a:p>
            <a:r>
              <a:rPr lang="tr-TR" dirty="0"/>
              <a:t>Mesleki rehberliğin bireyi tanımadan sonraki aşaması, mesleklerle ilgili bireylere bilgi vermektir. </a:t>
            </a:r>
            <a:endParaRPr lang="tr-TR" dirty="0" smtClean="0"/>
          </a:p>
          <a:p>
            <a:r>
              <a:rPr lang="tr-TR" dirty="0" smtClean="0"/>
              <a:t> </a:t>
            </a:r>
            <a:r>
              <a:rPr lang="tr-TR" dirty="0"/>
              <a:t>Mesleğin tanımı, başarılması gereken görevler, mesleğin gerektirdiği nitelikler, çalışma ortamı, kazanç, ilerleme durumu ve emeklilik şartları gibi durumlar bilinmelidir.</a:t>
            </a:r>
          </a:p>
        </p:txBody>
      </p:sp>
    </p:spTree>
    <p:extLst>
      <p:ext uri="{BB962C8B-B14F-4D97-AF65-F5344CB8AC3E}">
        <p14:creationId xmlns:p14="http://schemas.microsoft.com/office/powerpoint/2010/main" val="1482970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Mesleğin gerektirdiği özellikler</a:t>
            </a:r>
          </a:p>
        </p:txBody>
      </p:sp>
      <p:sp>
        <p:nvSpPr>
          <p:cNvPr id="3" name="İçerik Yer Tutucusu 2"/>
          <p:cNvSpPr>
            <a:spLocks noGrp="1"/>
          </p:cNvSpPr>
          <p:nvPr>
            <p:ph sz="quarter" idx="1"/>
          </p:nvPr>
        </p:nvSpPr>
        <p:spPr/>
        <p:txBody>
          <a:bodyPr/>
          <a:lstStyle/>
          <a:p>
            <a:r>
              <a:rPr lang="tr-TR" dirty="0" smtClean="0"/>
              <a:t>• </a:t>
            </a:r>
            <a:r>
              <a:rPr lang="tr-TR" dirty="0"/>
              <a:t>Meslek üyelerinin sahip olması gereken bedensel, zihinsel ve </a:t>
            </a:r>
            <a:r>
              <a:rPr lang="tr-TR" dirty="0" err="1"/>
              <a:t>duyuşsal</a:t>
            </a:r>
            <a:r>
              <a:rPr lang="tr-TR" dirty="0"/>
              <a:t> özellikler: gerekli yetenekler, ilgiler ve diğer kişilik özellikleri </a:t>
            </a:r>
            <a:endParaRPr lang="tr-TR" dirty="0" smtClean="0"/>
          </a:p>
          <a:p>
            <a:r>
              <a:rPr lang="tr-TR" dirty="0" smtClean="0"/>
              <a:t> </a:t>
            </a:r>
            <a:r>
              <a:rPr lang="tr-TR" dirty="0"/>
              <a:t>Yaş, cinsiyet, boy, ağırlık, duyu organlarının hassaslığı gibi özellikler </a:t>
            </a:r>
          </a:p>
          <a:p>
            <a:r>
              <a:rPr lang="tr-TR" dirty="0" smtClean="0"/>
              <a:t>Yabancı </a:t>
            </a:r>
            <a:r>
              <a:rPr lang="tr-TR" dirty="0"/>
              <a:t>dil bilme, bilgisayar okuryazarlığı gibi özellikler </a:t>
            </a:r>
            <a:endParaRPr lang="tr-TR" dirty="0" smtClean="0"/>
          </a:p>
          <a:p>
            <a:r>
              <a:rPr lang="tr-TR" dirty="0"/>
              <a:t> </a:t>
            </a:r>
            <a:r>
              <a:rPr lang="tr-TR" dirty="0" smtClean="0"/>
              <a:t>Genel sağlık durumumuzun mesleğe  uygun olup olmaması</a:t>
            </a:r>
            <a:endParaRPr lang="tr-TR" dirty="0"/>
          </a:p>
        </p:txBody>
      </p:sp>
    </p:spTree>
    <p:extLst>
      <p:ext uri="{BB962C8B-B14F-4D97-AF65-F5344CB8AC3E}">
        <p14:creationId xmlns:p14="http://schemas.microsoft.com/office/powerpoint/2010/main" val="2166874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smtClean="0"/>
              <a:t>Meslek seçiminde tüm bu durumlar göz önünde bulundurulup kişinin kendi özelliklerine uygun  bir meslek seçmesi, kişilerin hem mesleğinden hem de hayatından daha fazla doyum almalarını sağlayabilir .</a:t>
            </a:r>
          </a:p>
          <a:p>
            <a:endParaRPr lang="tr-TR" dirty="0"/>
          </a:p>
          <a:p>
            <a:endParaRPr lang="tr-TR" dirty="0" smtClean="0"/>
          </a:p>
        </p:txBody>
      </p:sp>
    </p:spTree>
    <p:extLst>
      <p:ext uri="{BB962C8B-B14F-4D97-AF65-F5344CB8AC3E}">
        <p14:creationId xmlns:p14="http://schemas.microsoft.com/office/powerpoint/2010/main" val="1142614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endParaRPr lang="tr-TR" dirty="0" smtClean="0"/>
          </a:p>
          <a:p>
            <a:r>
              <a:rPr lang="tr-TR" dirty="0" err="1" smtClean="0"/>
              <a:t>Ataşehir</a:t>
            </a:r>
            <a:r>
              <a:rPr lang="tr-TR" dirty="0" smtClean="0"/>
              <a:t> RAM’ a katkılarından dolayı </a:t>
            </a:r>
            <a:r>
              <a:rPr lang="tr-TR" smtClean="0"/>
              <a:t>teşekkür ederiz.</a:t>
            </a:r>
            <a:endParaRPr lang="tr-TR" dirty="0" smtClean="0"/>
          </a:p>
        </p:txBody>
      </p:sp>
      <p:pic>
        <p:nvPicPr>
          <p:cNvPr id="4" name="Resim 3"/>
          <p:cNvPicPr/>
          <p:nvPr/>
        </p:nvPicPr>
        <p:blipFill>
          <a:blip r:embed="rId2"/>
          <a:stretch>
            <a:fillRect/>
          </a:stretch>
        </p:blipFill>
        <p:spPr>
          <a:xfrm>
            <a:off x="971600" y="865195"/>
            <a:ext cx="2799308" cy="1899270"/>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404664"/>
            <a:ext cx="2127250" cy="311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4786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smtClean="0"/>
              <a:t>Meslek seçimi, hayatımızdaki en önemli kararlardan biridir.</a:t>
            </a:r>
          </a:p>
          <a:p>
            <a:endParaRPr lang="tr-TR" dirty="0"/>
          </a:p>
          <a:p>
            <a:r>
              <a:rPr lang="tr-TR" dirty="0" smtClean="0"/>
              <a:t>Peki meslek seçiminde nelere dikkat edilmeli?</a:t>
            </a:r>
          </a:p>
          <a:p>
            <a:pPr marL="0" indent="0">
              <a:buNone/>
            </a:pPr>
            <a:endParaRPr lang="tr-TR" dirty="0" smtClean="0"/>
          </a:p>
          <a:p>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819283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buNone/>
            </a:pPr>
            <a:endParaRPr lang="tr-TR" dirty="0" smtClean="0"/>
          </a:p>
          <a:p>
            <a:pPr marL="0" indent="0">
              <a:buNone/>
            </a:pPr>
            <a:r>
              <a:rPr lang="tr-TR" dirty="0"/>
              <a:t> </a:t>
            </a:r>
            <a:r>
              <a:rPr lang="tr-TR" dirty="0" smtClean="0"/>
              <a:t>Doğru meslek seçiminde…</a:t>
            </a:r>
          </a:p>
          <a:p>
            <a:pPr marL="0" indent="0">
              <a:buNone/>
            </a:pPr>
            <a:endParaRPr lang="tr-TR" dirty="0"/>
          </a:p>
          <a:p>
            <a:r>
              <a:rPr lang="tr-TR" dirty="0" smtClean="0"/>
              <a:t> Kendinizi tanımanız ve  meslekler hakkında bilgi sahibi olmanız ve kişisel özelliklerinizle mesleğiniz arasındaki ilişkiyi anlamanız </a:t>
            </a:r>
          </a:p>
          <a:p>
            <a:pPr marL="0" indent="0">
              <a:buNone/>
            </a:pPr>
            <a:r>
              <a:rPr lang="tr-TR" dirty="0"/>
              <a:t> </a:t>
            </a:r>
            <a:r>
              <a:rPr lang="tr-TR" dirty="0" smtClean="0"/>
              <a:t>                                                              önemlidir</a:t>
            </a:r>
            <a:endParaRPr lang="tr-TR" dirty="0"/>
          </a:p>
        </p:txBody>
      </p:sp>
    </p:spTree>
    <p:extLst>
      <p:ext uri="{BB962C8B-B14F-4D97-AF65-F5344CB8AC3E}">
        <p14:creationId xmlns:p14="http://schemas.microsoft.com/office/powerpoint/2010/main" val="372066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KENDİNİ TANIMA</a:t>
            </a:r>
            <a:endParaRPr lang="tr-TR" dirty="0"/>
          </a:p>
        </p:txBody>
      </p:sp>
      <p:sp>
        <p:nvSpPr>
          <p:cNvPr id="3" name="İçerik Yer Tutucusu 2"/>
          <p:cNvSpPr>
            <a:spLocks noGrp="1"/>
          </p:cNvSpPr>
          <p:nvPr>
            <p:ph sz="quarter" idx="1"/>
          </p:nvPr>
        </p:nvSpPr>
        <p:spPr/>
        <p:txBody>
          <a:bodyPr/>
          <a:lstStyle/>
          <a:p>
            <a:r>
              <a:rPr lang="tr-TR" dirty="0" smtClean="0"/>
              <a:t>Bireyin  kişisel özelliklerini bilip, ilgi ,değer ve yeteneklerini keşfetmesi,  genel  sağlık durumu hakkında bilgi sahibi olması yani kısaca kendimize yönelik farkındalığımızın artması olarak tanımlanabilir.</a:t>
            </a:r>
          </a:p>
          <a:p>
            <a:pPr marL="0" indent="0">
              <a:buNone/>
            </a:pPr>
            <a:endParaRPr lang="tr-TR" dirty="0"/>
          </a:p>
        </p:txBody>
      </p:sp>
    </p:spTree>
    <p:extLst>
      <p:ext uri="{BB962C8B-B14F-4D97-AF65-F5344CB8AC3E}">
        <p14:creationId xmlns:p14="http://schemas.microsoft.com/office/powerpoint/2010/main" val="424440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graphicFrame>
        <p:nvGraphicFramePr>
          <p:cNvPr id="5" name="İçerik Yer Tutucusu 4"/>
          <p:cNvGraphicFramePr>
            <a:graphicFrameLocks noGrp="1"/>
          </p:cNvGraphicFramePr>
          <p:nvPr>
            <p:ph sz="quarter" idx="1"/>
            <p:extLst>
              <p:ext uri="{D42A27DB-BD31-4B8C-83A1-F6EECF244321}">
                <p14:modId xmlns:p14="http://schemas.microsoft.com/office/powerpoint/2010/main" val="133408353"/>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4149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İLGİLERİMİZ</a:t>
            </a:r>
            <a:endParaRPr lang="tr-TR" dirty="0"/>
          </a:p>
        </p:txBody>
      </p:sp>
      <p:sp>
        <p:nvSpPr>
          <p:cNvPr id="3" name="İçerik Yer Tutucusu 2"/>
          <p:cNvSpPr>
            <a:spLocks noGrp="1"/>
          </p:cNvSpPr>
          <p:nvPr>
            <p:ph sz="quarter" idx="1"/>
          </p:nvPr>
        </p:nvSpPr>
        <p:spPr/>
        <p:txBody>
          <a:bodyPr/>
          <a:lstStyle/>
          <a:p>
            <a:r>
              <a:rPr lang="tr-TR" dirty="0"/>
              <a:t>İlgi, kişileri belli faaliyetleri isteyerek yapmaya yönlendiren içsel bir uyarıcıdır. İlgi en genel anlamıyla bir işi yapmaya gönüllü olma, yaparken zevk alma ve başka alternatifler arasından en çok onu tercih etme durumudur.</a:t>
            </a:r>
          </a:p>
        </p:txBody>
      </p:sp>
    </p:spTree>
    <p:extLst>
      <p:ext uri="{BB962C8B-B14F-4D97-AF65-F5344CB8AC3E}">
        <p14:creationId xmlns:p14="http://schemas.microsoft.com/office/powerpoint/2010/main" val="1170925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İlgi alanınız ne kadar güçlüyse o mesleği yapmak ve zorluklarının üstesinden gelmek konusunda o kadar güçlü bir motivasyona sahip olursunuz</a:t>
            </a:r>
            <a:r>
              <a:rPr lang="tr-TR" dirty="0" smtClean="0"/>
              <a:t>.</a:t>
            </a:r>
          </a:p>
          <a:p>
            <a:endParaRPr lang="tr-TR" dirty="0"/>
          </a:p>
          <a:p>
            <a:endParaRPr lang="tr-TR" dirty="0" smtClean="0"/>
          </a:p>
          <a:p>
            <a:r>
              <a:rPr lang="tr-TR" dirty="0"/>
              <a:t>İlgi alanlarınız gideceğiniz okul ve alan seçimlerinde size yol gösterici olur. </a:t>
            </a:r>
          </a:p>
        </p:txBody>
      </p:sp>
    </p:spTree>
    <p:extLst>
      <p:ext uri="{BB962C8B-B14F-4D97-AF65-F5344CB8AC3E}">
        <p14:creationId xmlns:p14="http://schemas.microsoft.com/office/powerpoint/2010/main" val="212851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YETENEKLER</a:t>
            </a:r>
            <a:endParaRPr lang="tr-TR" dirty="0"/>
          </a:p>
        </p:txBody>
      </p:sp>
      <p:sp>
        <p:nvSpPr>
          <p:cNvPr id="3" name="İçerik Yer Tutucusu 2"/>
          <p:cNvSpPr>
            <a:spLocks noGrp="1"/>
          </p:cNvSpPr>
          <p:nvPr>
            <p:ph sz="quarter" idx="1"/>
          </p:nvPr>
        </p:nvSpPr>
        <p:spPr/>
        <p:txBody>
          <a:bodyPr/>
          <a:lstStyle/>
          <a:p>
            <a:r>
              <a:rPr lang="tr-TR" dirty="0"/>
              <a:t>Yetenek, doğuştan getirdiğimiz ve çevreyle etkileşimle geliştirebildiğimiz, bir davranışı öğrenebilmek için gerekli olan </a:t>
            </a:r>
            <a:r>
              <a:rPr lang="tr-TR" dirty="0" err="1"/>
              <a:t>yetidi</a:t>
            </a:r>
            <a:endParaRPr lang="tr-TR" dirty="0"/>
          </a:p>
        </p:txBody>
      </p:sp>
    </p:spTree>
    <p:extLst>
      <p:ext uri="{BB962C8B-B14F-4D97-AF65-F5344CB8AC3E}">
        <p14:creationId xmlns:p14="http://schemas.microsoft.com/office/powerpoint/2010/main" val="2032663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r>
              <a:rPr lang="tr-TR" dirty="0"/>
              <a:t>Mesleklerin gerektirdiği yetenek alanlarını çevrenizdeki meslek sahibi kişilerle konuşabilir ve onlardan mesleğin istediği yetenek alanları hakkında bilgi alabilirsiniz. </a:t>
            </a:r>
            <a:endParaRPr lang="tr-TR" dirty="0" smtClean="0"/>
          </a:p>
          <a:p>
            <a:endParaRPr lang="tr-TR" dirty="0"/>
          </a:p>
          <a:p>
            <a:r>
              <a:rPr lang="tr-TR" dirty="0" smtClean="0"/>
              <a:t> </a:t>
            </a:r>
            <a:r>
              <a:rPr lang="tr-TR" dirty="0"/>
              <a:t>Fen Liseleri, Sosyal Bilimler Liseleri, Askeri Liseler, Anadolu İmam Hatip Liseleri, Güzel Sanatlar Lisesi, Spor Lisesi, Mesleki ve Teknik Anadolu Liseleri’nin kuruluş amaçları, ders programları, alan ve dalları, okullara kabul şartları ile bu okulların hangi yetenekleri istediğini anlamak için okulunuzdaki rehberlik servislerine başvurabilirsiniz.</a:t>
            </a:r>
          </a:p>
        </p:txBody>
      </p:sp>
    </p:spTree>
    <p:extLst>
      <p:ext uri="{BB962C8B-B14F-4D97-AF65-F5344CB8AC3E}">
        <p14:creationId xmlns:p14="http://schemas.microsoft.com/office/powerpoint/2010/main" val="19651817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57</TotalTime>
  <Words>537</Words>
  <Application>Microsoft Office PowerPoint</Application>
  <PresentationFormat>Ekran Gösterisi (4:3)</PresentationFormat>
  <Paragraphs>60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Cumba</vt:lpstr>
      <vt:lpstr>MESLEK SEÇİMİNDE DİKKAT EDİLCEK HUSUSLAR </vt:lpstr>
      <vt:lpstr>PowerPoint Sunusu</vt:lpstr>
      <vt:lpstr>PowerPoint Sunusu</vt:lpstr>
      <vt:lpstr>KENDİNİ TANIMA</vt:lpstr>
      <vt:lpstr>PowerPoint Sunusu</vt:lpstr>
      <vt:lpstr>İLGİLERİMİZ</vt:lpstr>
      <vt:lpstr>PowerPoint Sunusu</vt:lpstr>
      <vt:lpstr>YETENEKLER</vt:lpstr>
      <vt:lpstr>PowerPoint Sunusu</vt:lpstr>
      <vt:lpstr>DEĞERLER </vt:lpstr>
      <vt:lpstr>PowerPoint Sunusu</vt:lpstr>
      <vt:lpstr>MESLEKLERİ TANIMA</vt:lpstr>
      <vt:lpstr>Mesleğin gerektirdiği özellikler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 SEÇİMİNDE DİKKAT EDİLCEK HUSUSLAR</dc:title>
  <dc:creator>DELL</dc:creator>
  <cp:lastModifiedBy>w7</cp:lastModifiedBy>
  <cp:revision>7</cp:revision>
  <dcterms:created xsi:type="dcterms:W3CDTF">2020-05-15T08:52:17Z</dcterms:created>
  <dcterms:modified xsi:type="dcterms:W3CDTF">2020-05-28T18:33:19Z</dcterms:modified>
</cp:coreProperties>
</file>