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9" r:id="rId3"/>
    <p:sldId id="260" r:id="rId4"/>
    <p:sldId id="257" r:id="rId5"/>
    <p:sldId id="258" r:id="rId6"/>
    <p:sldId id="261" r:id="rId7"/>
    <p:sldId id="299" r:id="rId8"/>
    <p:sldId id="262" r:id="rId9"/>
    <p:sldId id="263" r:id="rId10"/>
    <p:sldId id="264" r:id="rId11"/>
    <p:sldId id="300" r:id="rId12"/>
    <p:sldId id="265" r:id="rId13"/>
    <p:sldId id="266" r:id="rId14"/>
    <p:sldId id="268" r:id="rId15"/>
    <p:sldId id="270" r:id="rId16"/>
    <p:sldId id="269" r:id="rId17"/>
    <p:sldId id="271" r:id="rId18"/>
    <p:sldId id="272" r:id="rId19"/>
    <p:sldId id="273" r:id="rId20"/>
    <p:sldId id="274" r:id="rId21"/>
    <p:sldId id="275" r:id="rId22"/>
    <p:sldId id="276" r:id="rId23"/>
    <p:sldId id="277" r:id="rId24"/>
    <p:sldId id="280" r:id="rId25"/>
    <p:sldId id="281" r:id="rId26"/>
    <p:sldId id="282" r:id="rId27"/>
    <p:sldId id="284" r:id="rId28"/>
    <p:sldId id="285" r:id="rId29"/>
    <p:sldId id="286" r:id="rId30"/>
    <p:sldId id="287" r:id="rId31"/>
    <p:sldId id="296" r:id="rId32"/>
    <p:sldId id="297" r:id="rId33"/>
    <p:sldId id="298" r:id="rId34"/>
    <p:sldId id="288" r:id="rId35"/>
    <p:sldId id="289" r:id="rId36"/>
    <p:sldId id="290" r:id="rId37"/>
    <p:sldId id="291" r:id="rId38"/>
    <p:sldId id="292" r:id="rId39"/>
    <p:sldId id="301" r:id="rId40"/>
    <p:sldId id="302" r:id="rId41"/>
    <p:sldId id="303" r:id="rId42"/>
    <p:sldId id="278" r:id="rId43"/>
    <p:sldId id="279" r:id="rId44"/>
    <p:sldId id="295" r:id="rId45"/>
    <p:sldId id="304" r:id="rId46"/>
    <p:sldId id="305" r:id="rId47"/>
    <p:sldId id="306" r:id="rId48"/>
    <p:sldId id="307" r:id="rId49"/>
    <p:sldId id="294"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82" autoAdjust="0"/>
    <p:restoredTop sz="94660"/>
  </p:normalViewPr>
  <p:slideViewPr>
    <p:cSldViewPr>
      <p:cViewPr>
        <p:scale>
          <a:sx n="75" d="100"/>
          <a:sy n="75" d="100"/>
        </p:scale>
        <p:origin x="-990"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9511D-AED3-4A11-A9C8-B3F55BA915CE}" type="doc">
      <dgm:prSet loTypeId="urn:microsoft.com/office/officeart/2005/8/layout/matrix3" loCatId="matrix" qsTypeId="urn:microsoft.com/office/officeart/2005/8/quickstyle/simple2" qsCatId="simple" csTypeId="urn:microsoft.com/office/officeart/2005/8/colors/accent0_2" csCatId="mainScheme" phldr="1"/>
      <dgm:spPr/>
      <dgm:t>
        <a:bodyPr/>
        <a:lstStyle/>
        <a:p>
          <a:endParaRPr lang="tr-TR"/>
        </a:p>
      </dgm:t>
    </dgm:pt>
    <dgm:pt modelId="{EC037598-51B1-4F4D-BE68-B1ED1A8B8662}">
      <dgm:prSet phldrT="[Metin]"/>
      <dgm:spPr/>
      <dgm:t>
        <a:bodyPr/>
        <a:lstStyle/>
        <a:p>
          <a:r>
            <a:rPr lang="tr-TR" b="1" dirty="0" smtClean="0"/>
            <a:t>Fiziksel İstismar</a:t>
          </a:r>
          <a:r>
            <a:rPr lang="tr-TR" dirty="0" smtClean="0"/>
            <a:t>	</a:t>
          </a:r>
          <a:endParaRPr lang="tr-TR" dirty="0"/>
        </a:p>
      </dgm:t>
    </dgm:pt>
    <dgm:pt modelId="{8FF43F98-8DFB-4647-A115-E2B0787E7276}" type="parTrans" cxnId="{3815E860-5B2C-4F01-8DB3-E4B85CB4BBCB}">
      <dgm:prSet/>
      <dgm:spPr/>
      <dgm:t>
        <a:bodyPr/>
        <a:lstStyle/>
        <a:p>
          <a:endParaRPr lang="tr-TR"/>
        </a:p>
      </dgm:t>
    </dgm:pt>
    <dgm:pt modelId="{79D9C0BD-927A-4491-AC6F-6EDCD2686C13}" type="sibTrans" cxnId="{3815E860-5B2C-4F01-8DB3-E4B85CB4BBCB}">
      <dgm:prSet/>
      <dgm:spPr/>
      <dgm:t>
        <a:bodyPr/>
        <a:lstStyle/>
        <a:p>
          <a:endParaRPr lang="tr-TR"/>
        </a:p>
      </dgm:t>
    </dgm:pt>
    <dgm:pt modelId="{D14EA086-A46E-4240-9529-85A0DBF40443}">
      <dgm:prSet phldrT="[Metin]"/>
      <dgm:spPr/>
      <dgm:t>
        <a:bodyPr/>
        <a:lstStyle/>
        <a:p>
          <a:r>
            <a:rPr lang="tr-TR" b="1" dirty="0" smtClean="0"/>
            <a:t>Cinsel İstismar</a:t>
          </a:r>
          <a:r>
            <a:rPr lang="tr-TR" dirty="0" smtClean="0"/>
            <a:t>	</a:t>
          </a:r>
          <a:endParaRPr lang="tr-TR" dirty="0"/>
        </a:p>
      </dgm:t>
    </dgm:pt>
    <dgm:pt modelId="{684E642A-D002-4415-B57E-7DC077DD794E}" type="parTrans" cxnId="{81CFED57-E4BC-493B-89FF-53EF4B2C609B}">
      <dgm:prSet/>
      <dgm:spPr/>
      <dgm:t>
        <a:bodyPr/>
        <a:lstStyle/>
        <a:p>
          <a:endParaRPr lang="tr-TR"/>
        </a:p>
      </dgm:t>
    </dgm:pt>
    <dgm:pt modelId="{26EC4570-6A65-4A31-B09A-BCB9DEB97AE1}" type="sibTrans" cxnId="{81CFED57-E4BC-493B-89FF-53EF4B2C609B}">
      <dgm:prSet/>
      <dgm:spPr/>
      <dgm:t>
        <a:bodyPr/>
        <a:lstStyle/>
        <a:p>
          <a:endParaRPr lang="tr-TR"/>
        </a:p>
      </dgm:t>
    </dgm:pt>
    <dgm:pt modelId="{46D0C1F4-7B7E-443B-ABE7-4F15B22586BC}">
      <dgm:prSet phldrT="[Metin]"/>
      <dgm:spPr/>
      <dgm:t>
        <a:bodyPr/>
        <a:lstStyle/>
        <a:p>
          <a:r>
            <a:rPr lang="tr-TR" b="1" dirty="0" smtClean="0"/>
            <a:t>Duygusal İstismar</a:t>
          </a:r>
          <a:endParaRPr lang="tr-TR" b="1" dirty="0"/>
        </a:p>
      </dgm:t>
    </dgm:pt>
    <dgm:pt modelId="{2ADA3877-9B11-4855-A969-13894C923F5C}" type="parTrans" cxnId="{EB76C349-F812-4501-ADDE-A54F6EA7588A}">
      <dgm:prSet/>
      <dgm:spPr/>
      <dgm:t>
        <a:bodyPr/>
        <a:lstStyle/>
        <a:p>
          <a:endParaRPr lang="tr-TR"/>
        </a:p>
      </dgm:t>
    </dgm:pt>
    <dgm:pt modelId="{CE3C32EE-FDB2-4EFC-B13A-9AF299F6B2E1}" type="sibTrans" cxnId="{EB76C349-F812-4501-ADDE-A54F6EA7588A}">
      <dgm:prSet/>
      <dgm:spPr/>
      <dgm:t>
        <a:bodyPr/>
        <a:lstStyle/>
        <a:p>
          <a:endParaRPr lang="tr-TR"/>
        </a:p>
      </dgm:t>
    </dgm:pt>
    <dgm:pt modelId="{11CB89B4-FC0F-4B12-AFB9-2A8F16AA0E92}">
      <dgm:prSet phldrT="[Metin]"/>
      <dgm:spPr/>
      <dgm:t>
        <a:bodyPr/>
        <a:lstStyle/>
        <a:p>
          <a:r>
            <a:rPr lang="tr-TR" b="1" dirty="0" smtClean="0"/>
            <a:t>İhmal</a:t>
          </a:r>
          <a:endParaRPr lang="tr-TR" b="1" dirty="0"/>
        </a:p>
      </dgm:t>
    </dgm:pt>
    <dgm:pt modelId="{5485BB98-D4A0-47E9-8167-A999875A6082}" type="parTrans" cxnId="{F62355B0-6B40-485E-A32B-6DC9699A6642}">
      <dgm:prSet/>
      <dgm:spPr/>
      <dgm:t>
        <a:bodyPr/>
        <a:lstStyle/>
        <a:p>
          <a:endParaRPr lang="tr-TR"/>
        </a:p>
      </dgm:t>
    </dgm:pt>
    <dgm:pt modelId="{77562FD5-F178-477E-B15C-A957A2B51ABB}" type="sibTrans" cxnId="{F62355B0-6B40-485E-A32B-6DC9699A6642}">
      <dgm:prSet/>
      <dgm:spPr/>
      <dgm:t>
        <a:bodyPr/>
        <a:lstStyle/>
        <a:p>
          <a:endParaRPr lang="tr-TR"/>
        </a:p>
      </dgm:t>
    </dgm:pt>
    <dgm:pt modelId="{2C41E999-2810-48C3-A957-07C4DC282678}" type="pres">
      <dgm:prSet presAssocID="{AD19511D-AED3-4A11-A9C8-B3F55BA915CE}" presName="matrix" presStyleCnt="0">
        <dgm:presLayoutVars>
          <dgm:chMax val="1"/>
          <dgm:dir/>
          <dgm:resizeHandles val="exact"/>
        </dgm:presLayoutVars>
      </dgm:prSet>
      <dgm:spPr/>
      <dgm:t>
        <a:bodyPr/>
        <a:lstStyle/>
        <a:p>
          <a:endParaRPr lang="tr-TR"/>
        </a:p>
      </dgm:t>
    </dgm:pt>
    <dgm:pt modelId="{DA2DFA04-7410-45C4-8A13-FB77AF1AA5CE}" type="pres">
      <dgm:prSet presAssocID="{AD19511D-AED3-4A11-A9C8-B3F55BA915CE}" presName="diamond" presStyleLbl="bgShp" presStyleIdx="0" presStyleCnt="1"/>
      <dgm:spPr/>
    </dgm:pt>
    <dgm:pt modelId="{524FA18A-6A83-4889-AE97-2EB56BD25D7E}" type="pres">
      <dgm:prSet presAssocID="{AD19511D-AED3-4A11-A9C8-B3F55BA915CE}" presName="quad1" presStyleLbl="node1" presStyleIdx="0" presStyleCnt="4">
        <dgm:presLayoutVars>
          <dgm:chMax val="0"/>
          <dgm:chPref val="0"/>
          <dgm:bulletEnabled val="1"/>
        </dgm:presLayoutVars>
      </dgm:prSet>
      <dgm:spPr/>
      <dgm:t>
        <a:bodyPr/>
        <a:lstStyle/>
        <a:p>
          <a:endParaRPr lang="tr-TR"/>
        </a:p>
      </dgm:t>
    </dgm:pt>
    <dgm:pt modelId="{5C53B0EC-C643-4A9A-9113-C8D596FB21C6}" type="pres">
      <dgm:prSet presAssocID="{AD19511D-AED3-4A11-A9C8-B3F55BA915CE}" presName="quad2" presStyleLbl="node1" presStyleIdx="1" presStyleCnt="4">
        <dgm:presLayoutVars>
          <dgm:chMax val="0"/>
          <dgm:chPref val="0"/>
          <dgm:bulletEnabled val="1"/>
        </dgm:presLayoutVars>
      </dgm:prSet>
      <dgm:spPr/>
      <dgm:t>
        <a:bodyPr/>
        <a:lstStyle/>
        <a:p>
          <a:endParaRPr lang="tr-TR"/>
        </a:p>
      </dgm:t>
    </dgm:pt>
    <dgm:pt modelId="{D290080F-79E7-41A9-BCBC-069D06444DEE}" type="pres">
      <dgm:prSet presAssocID="{AD19511D-AED3-4A11-A9C8-B3F55BA915CE}" presName="quad3" presStyleLbl="node1" presStyleIdx="2" presStyleCnt="4">
        <dgm:presLayoutVars>
          <dgm:chMax val="0"/>
          <dgm:chPref val="0"/>
          <dgm:bulletEnabled val="1"/>
        </dgm:presLayoutVars>
      </dgm:prSet>
      <dgm:spPr/>
      <dgm:t>
        <a:bodyPr/>
        <a:lstStyle/>
        <a:p>
          <a:endParaRPr lang="tr-TR"/>
        </a:p>
      </dgm:t>
    </dgm:pt>
    <dgm:pt modelId="{496B5085-234C-4A9C-9AE9-0083ABE516B6}" type="pres">
      <dgm:prSet presAssocID="{AD19511D-AED3-4A11-A9C8-B3F55BA915CE}" presName="quad4" presStyleLbl="node1" presStyleIdx="3" presStyleCnt="4">
        <dgm:presLayoutVars>
          <dgm:chMax val="0"/>
          <dgm:chPref val="0"/>
          <dgm:bulletEnabled val="1"/>
        </dgm:presLayoutVars>
      </dgm:prSet>
      <dgm:spPr/>
      <dgm:t>
        <a:bodyPr/>
        <a:lstStyle/>
        <a:p>
          <a:endParaRPr lang="tr-TR"/>
        </a:p>
      </dgm:t>
    </dgm:pt>
  </dgm:ptLst>
  <dgm:cxnLst>
    <dgm:cxn modelId="{3815E860-5B2C-4F01-8DB3-E4B85CB4BBCB}" srcId="{AD19511D-AED3-4A11-A9C8-B3F55BA915CE}" destId="{EC037598-51B1-4F4D-BE68-B1ED1A8B8662}" srcOrd="0" destOrd="0" parTransId="{8FF43F98-8DFB-4647-A115-E2B0787E7276}" sibTransId="{79D9C0BD-927A-4491-AC6F-6EDCD2686C13}"/>
    <dgm:cxn modelId="{F62355B0-6B40-485E-A32B-6DC9699A6642}" srcId="{AD19511D-AED3-4A11-A9C8-B3F55BA915CE}" destId="{11CB89B4-FC0F-4B12-AFB9-2A8F16AA0E92}" srcOrd="3" destOrd="0" parTransId="{5485BB98-D4A0-47E9-8167-A999875A6082}" sibTransId="{77562FD5-F178-477E-B15C-A957A2B51ABB}"/>
    <dgm:cxn modelId="{61827631-DFF0-4F63-9F75-8D4B9368FD02}" type="presOf" srcId="{11CB89B4-FC0F-4B12-AFB9-2A8F16AA0E92}" destId="{496B5085-234C-4A9C-9AE9-0083ABE516B6}" srcOrd="0" destOrd="0" presId="urn:microsoft.com/office/officeart/2005/8/layout/matrix3"/>
    <dgm:cxn modelId="{D2FF08CD-C0B0-4E82-93DF-90631C8302EF}" type="presOf" srcId="{AD19511D-AED3-4A11-A9C8-B3F55BA915CE}" destId="{2C41E999-2810-48C3-A957-07C4DC282678}" srcOrd="0" destOrd="0" presId="urn:microsoft.com/office/officeart/2005/8/layout/matrix3"/>
    <dgm:cxn modelId="{66391E02-4521-4EB8-A476-817DE005B571}" type="presOf" srcId="{46D0C1F4-7B7E-443B-ABE7-4F15B22586BC}" destId="{D290080F-79E7-41A9-BCBC-069D06444DEE}" srcOrd="0" destOrd="0" presId="urn:microsoft.com/office/officeart/2005/8/layout/matrix3"/>
    <dgm:cxn modelId="{16730557-BABB-452B-82BF-C6F8FD1CD277}" type="presOf" srcId="{D14EA086-A46E-4240-9529-85A0DBF40443}" destId="{5C53B0EC-C643-4A9A-9113-C8D596FB21C6}" srcOrd="0" destOrd="0" presId="urn:microsoft.com/office/officeart/2005/8/layout/matrix3"/>
    <dgm:cxn modelId="{8F3BC452-28AD-47FB-9B17-997C08A5A251}" type="presOf" srcId="{EC037598-51B1-4F4D-BE68-B1ED1A8B8662}" destId="{524FA18A-6A83-4889-AE97-2EB56BD25D7E}" srcOrd="0" destOrd="0" presId="urn:microsoft.com/office/officeart/2005/8/layout/matrix3"/>
    <dgm:cxn modelId="{81CFED57-E4BC-493B-89FF-53EF4B2C609B}" srcId="{AD19511D-AED3-4A11-A9C8-B3F55BA915CE}" destId="{D14EA086-A46E-4240-9529-85A0DBF40443}" srcOrd="1" destOrd="0" parTransId="{684E642A-D002-4415-B57E-7DC077DD794E}" sibTransId="{26EC4570-6A65-4A31-B09A-BCB9DEB97AE1}"/>
    <dgm:cxn modelId="{EB76C349-F812-4501-ADDE-A54F6EA7588A}" srcId="{AD19511D-AED3-4A11-A9C8-B3F55BA915CE}" destId="{46D0C1F4-7B7E-443B-ABE7-4F15B22586BC}" srcOrd="2" destOrd="0" parTransId="{2ADA3877-9B11-4855-A969-13894C923F5C}" sibTransId="{CE3C32EE-FDB2-4EFC-B13A-9AF299F6B2E1}"/>
    <dgm:cxn modelId="{CDCC0254-E75D-4434-BE45-FB2DB73D0D14}" type="presParOf" srcId="{2C41E999-2810-48C3-A957-07C4DC282678}" destId="{DA2DFA04-7410-45C4-8A13-FB77AF1AA5CE}" srcOrd="0" destOrd="0" presId="urn:microsoft.com/office/officeart/2005/8/layout/matrix3"/>
    <dgm:cxn modelId="{4257C3BF-0F12-4F51-92A0-C83F704F3D17}" type="presParOf" srcId="{2C41E999-2810-48C3-A957-07C4DC282678}" destId="{524FA18A-6A83-4889-AE97-2EB56BD25D7E}" srcOrd="1" destOrd="0" presId="urn:microsoft.com/office/officeart/2005/8/layout/matrix3"/>
    <dgm:cxn modelId="{4F65C09A-8694-4EED-A893-3B662CE24711}" type="presParOf" srcId="{2C41E999-2810-48C3-A957-07C4DC282678}" destId="{5C53B0EC-C643-4A9A-9113-C8D596FB21C6}" srcOrd="2" destOrd="0" presId="urn:microsoft.com/office/officeart/2005/8/layout/matrix3"/>
    <dgm:cxn modelId="{F3332F4B-BAF6-4946-9269-2CF29082DA7C}" type="presParOf" srcId="{2C41E999-2810-48C3-A957-07C4DC282678}" destId="{D290080F-79E7-41A9-BCBC-069D06444DEE}" srcOrd="3" destOrd="0" presId="urn:microsoft.com/office/officeart/2005/8/layout/matrix3"/>
    <dgm:cxn modelId="{8759F515-DC6E-4D0C-9376-ED55923BD455}" type="presParOf" srcId="{2C41E999-2810-48C3-A957-07C4DC282678}" destId="{496B5085-234C-4A9C-9AE9-0083ABE516B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34F766-C8CB-404F-87E9-81285B4D421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tr-TR"/>
        </a:p>
      </dgm:t>
    </dgm:pt>
    <dgm:pt modelId="{7C95CBFE-7966-4589-A9EA-3D34A1332C05}">
      <dgm:prSet phldrT="[Metin]" custT="1"/>
      <dgm:spPr/>
      <dgm:t>
        <a:bodyPr/>
        <a:lstStyle/>
        <a:p>
          <a:r>
            <a:rPr lang="tr-TR" sz="2000" dirty="0" smtClean="0"/>
            <a:t>Y:Çocuklar cinsel istismarı hayal güçlerinin genişliği ile uydururlar. </a:t>
          </a:r>
          <a:endParaRPr lang="tr-TR" sz="2000" dirty="0"/>
        </a:p>
      </dgm:t>
    </dgm:pt>
    <dgm:pt modelId="{7488D433-F85F-4540-B0C2-BEDEAE804A7D}" type="parTrans" cxnId="{DD3C8CE2-4541-4DA5-A6D5-CD038A977181}">
      <dgm:prSet/>
      <dgm:spPr/>
      <dgm:t>
        <a:bodyPr/>
        <a:lstStyle/>
        <a:p>
          <a:endParaRPr lang="tr-TR"/>
        </a:p>
      </dgm:t>
    </dgm:pt>
    <dgm:pt modelId="{68A34F8E-309E-4943-9355-44C620A14A3A}" type="sibTrans" cxnId="{DD3C8CE2-4541-4DA5-A6D5-CD038A977181}">
      <dgm:prSet/>
      <dgm:spPr/>
      <dgm:t>
        <a:bodyPr/>
        <a:lstStyle/>
        <a:p>
          <a:endParaRPr lang="tr-TR"/>
        </a:p>
      </dgm:t>
    </dgm:pt>
    <dgm:pt modelId="{4D68DA97-D23C-47ED-87E7-61447DB0AC21}">
      <dgm:prSet phldrT="[Metin]"/>
      <dgm:spPr/>
      <dgm:t>
        <a:bodyPr/>
        <a:lstStyle/>
        <a:p>
          <a:r>
            <a:rPr lang="tr-TR" dirty="0" smtClean="0"/>
            <a:t>D: Çocuklar bu konuda genellikle yalan söylemezler. İlk kural çocuğa inanmak olmalıdır. </a:t>
          </a:r>
          <a:endParaRPr lang="tr-TR" dirty="0"/>
        </a:p>
      </dgm:t>
    </dgm:pt>
    <dgm:pt modelId="{99552722-55AF-43B6-9C2F-F154D2323577}" type="parTrans" cxnId="{EDD3E424-7B23-4800-A8C6-48A90D0AD52C}">
      <dgm:prSet/>
      <dgm:spPr/>
      <dgm:t>
        <a:bodyPr/>
        <a:lstStyle/>
        <a:p>
          <a:endParaRPr lang="tr-TR"/>
        </a:p>
      </dgm:t>
    </dgm:pt>
    <dgm:pt modelId="{1662BC5A-DCAF-4F83-AB26-9CD147BC4295}" type="sibTrans" cxnId="{EDD3E424-7B23-4800-A8C6-48A90D0AD52C}">
      <dgm:prSet/>
      <dgm:spPr/>
      <dgm:t>
        <a:bodyPr/>
        <a:lstStyle/>
        <a:p>
          <a:endParaRPr lang="tr-TR"/>
        </a:p>
      </dgm:t>
    </dgm:pt>
    <dgm:pt modelId="{1660DE97-E9D5-4065-877E-3E97C1552250}">
      <dgm:prSet phldrT="[Metin]" custT="1"/>
      <dgm:spPr/>
      <dgm:t>
        <a:bodyPr/>
        <a:lstStyle/>
        <a:p>
          <a:r>
            <a:rPr lang="tr-TR" sz="1800" dirty="0" smtClean="0"/>
            <a:t>Y: İlgi çekmeye çalışan çocuklar, şirin ve cazip kız çocukları, evden kaçan çocuklar, ihmal edilmiş çocuklar potansiyel mağdurlardır. </a:t>
          </a:r>
          <a:endParaRPr lang="tr-TR" sz="1800" dirty="0"/>
        </a:p>
      </dgm:t>
    </dgm:pt>
    <dgm:pt modelId="{6E4CD62F-CA47-4563-9F0B-817653CC8B58}" type="parTrans" cxnId="{4412D6B4-1D06-42C0-B312-0E4F2324AACC}">
      <dgm:prSet/>
      <dgm:spPr/>
      <dgm:t>
        <a:bodyPr/>
        <a:lstStyle/>
        <a:p>
          <a:endParaRPr lang="tr-TR"/>
        </a:p>
      </dgm:t>
    </dgm:pt>
    <dgm:pt modelId="{D668872C-2F7D-48EC-BB55-E1719951E67B}" type="sibTrans" cxnId="{4412D6B4-1D06-42C0-B312-0E4F2324AACC}">
      <dgm:prSet/>
      <dgm:spPr/>
      <dgm:t>
        <a:bodyPr/>
        <a:lstStyle/>
        <a:p>
          <a:endParaRPr lang="tr-TR"/>
        </a:p>
      </dgm:t>
    </dgm:pt>
    <dgm:pt modelId="{F93B66E7-C306-4E3B-B938-35EF7994EE0A}">
      <dgm:prSet phldrT="[Metin]"/>
      <dgm:spPr/>
      <dgm:t>
        <a:bodyPr/>
        <a:lstStyle/>
        <a:p>
          <a:r>
            <a:rPr lang="tr-TR" dirty="0" smtClean="0"/>
            <a:t>D:Mağdurlar her </a:t>
          </a:r>
          <a:r>
            <a:rPr lang="tr-TR" dirty="0" err="1" smtClean="0"/>
            <a:t>sosyo</a:t>
          </a:r>
          <a:r>
            <a:rPr lang="tr-TR" dirty="0" smtClean="0"/>
            <a:t>-ekonomik ve her </a:t>
          </a:r>
          <a:r>
            <a:rPr lang="tr-TR" dirty="0" err="1" smtClean="0"/>
            <a:t>sosyo</a:t>
          </a:r>
          <a:r>
            <a:rPr lang="tr-TR" dirty="0" smtClean="0"/>
            <a:t>-kültürel gruptan gelen kız ve erkek çocuklardır. </a:t>
          </a:r>
          <a:endParaRPr lang="tr-TR" dirty="0"/>
        </a:p>
      </dgm:t>
    </dgm:pt>
    <dgm:pt modelId="{8596A00C-AEBD-46C6-9FC4-5F83F24E6E12}" type="parTrans" cxnId="{9FA880EF-0497-4360-AF8F-EC54A8D7C2FF}">
      <dgm:prSet/>
      <dgm:spPr/>
      <dgm:t>
        <a:bodyPr/>
        <a:lstStyle/>
        <a:p>
          <a:endParaRPr lang="tr-TR"/>
        </a:p>
      </dgm:t>
    </dgm:pt>
    <dgm:pt modelId="{2956A8AF-B329-423F-83FF-8D74CEB7C9FB}" type="sibTrans" cxnId="{9FA880EF-0497-4360-AF8F-EC54A8D7C2FF}">
      <dgm:prSet/>
      <dgm:spPr/>
      <dgm:t>
        <a:bodyPr/>
        <a:lstStyle/>
        <a:p>
          <a:endParaRPr lang="tr-TR"/>
        </a:p>
      </dgm:t>
    </dgm:pt>
    <dgm:pt modelId="{335FA45D-9067-4F43-BBEC-2868C0BE9F60}" type="pres">
      <dgm:prSet presAssocID="{A234F766-C8CB-404F-87E9-81285B4D421E}" presName="linear" presStyleCnt="0">
        <dgm:presLayoutVars>
          <dgm:animLvl val="lvl"/>
          <dgm:resizeHandles val="exact"/>
        </dgm:presLayoutVars>
      </dgm:prSet>
      <dgm:spPr/>
      <dgm:t>
        <a:bodyPr/>
        <a:lstStyle/>
        <a:p>
          <a:endParaRPr lang="tr-TR"/>
        </a:p>
      </dgm:t>
    </dgm:pt>
    <dgm:pt modelId="{EB68741F-185B-4E38-BB79-7BBB24078D95}" type="pres">
      <dgm:prSet presAssocID="{7C95CBFE-7966-4589-A9EA-3D34A1332C05}" presName="parentText" presStyleLbl="node1" presStyleIdx="0" presStyleCnt="2" custScaleY="116054">
        <dgm:presLayoutVars>
          <dgm:chMax val="0"/>
          <dgm:bulletEnabled val="1"/>
        </dgm:presLayoutVars>
      </dgm:prSet>
      <dgm:spPr/>
      <dgm:t>
        <a:bodyPr/>
        <a:lstStyle/>
        <a:p>
          <a:endParaRPr lang="tr-TR"/>
        </a:p>
      </dgm:t>
    </dgm:pt>
    <dgm:pt modelId="{8E33D7CD-F2C7-4FC5-83CF-D6E7EB789B6B}" type="pres">
      <dgm:prSet presAssocID="{7C95CBFE-7966-4589-A9EA-3D34A1332C05}" presName="childText" presStyleLbl="revTx" presStyleIdx="0" presStyleCnt="2">
        <dgm:presLayoutVars>
          <dgm:bulletEnabled val="1"/>
        </dgm:presLayoutVars>
      </dgm:prSet>
      <dgm:spPr/>
      <dgm:t>
        <a:bodyPr/>
        <a:lstStyle/>
        <a:p>
          <a:endParaRPr lang="tr-TR"/>
        </a:p>
      </dgm:t>
    </dgm:pt>
    <dgm:pt modelId="{340053BA-06FC-4DE3-880F-08957B4F5F19}" type="pres">
      <dgm:prSet presAssocID="{1660DE97-E9D5-4065-877E-3E97C1552250}" presName="parentText" presStyleLbl="node1" presStyleIdx="1" presStyleCnt="2" custScaleY="116893">
        <dgm:presLayoutVars>
          <dgm:chMax val="0"/>
          <dgm:bulletEnabled val="1"/>
        </dgm:presLayoutVars>
      </dgm:prSet>
      <dgm:spPr/>
      <dgm:t>
        <a:bodyPr/>
        <a:lstStyle/>
        <a:p>
          <a:endParaRPr lang="tr-TR"/>
        </a:p>
      </dgm:t>
    </dgm:pt>
    <dgm:pt modelId="{7BDFAC8A-2FF7-4771-96CB-27C09E6379A0}" type="pres">
      <dgm:prSet presAssocID="{1660DE97-E9D5-4065-877E-3E97C1552250}" presName="childText" presStyleLbl="revTx" presStyleIdx="1" presStyleCnt="2">
        <dgm:presLayoutVars>
          <dgm:bulletEnabled val="1"/>
        </dgm:presLayoutVars>
      </dgm:prSet>
      <dgm:spPr/>
      <dgm:t>
        <a:bodyPr/>
        <a:lstStyle/>
        <a:p>
          <a:endParaRPr lang="tr-TR"/>
        </a:p>
      </dgm:t>
    </dgm:pt>
  </dgm:ptLst>
  <dgm:cxnLst>
    <dgm:cxn modelId="{689DFB25-1F0F-42BD-BDD3-76F81C344C23}" type="presOf" srcId="{4D68DA97-D23C-47ED-87E7-61447DB0AC21}" destId="{8E33D7CD-F2C7-4FC5-83CF-D6E7EB789B6B}" srcOrd="0" destOrd="0" presId="urn:microsoft.com/office/officeart/2005/8/layout/vList2"/>
    <dgm:cxn modelId="{8B1587DA-1288-4CBA-834D-1EFF2FDA1EC4}" type="presOf" srcId="{F93B66E7-C306-4E3B-B938-35EF7994EE0A}" destId="{7BDFAC8A-2FF7-4771-96CB-27C09E6379A0}" srcOrd="0" destOrd="0" presId="urn:microsoft.com/office/officeart/2005/8/layout/vList2"/>
    <dgm:cxn modelId="{EDD3E424-7B23-4800-A8C6-48A90D0AD52C}" srcId="{7C95CBFE-7966-4589-A9EA-3D34A1332C05}" destId="{4D68DA97-D23C-47ED-87E7-61447DB0AC21}" srcOrd="0" destOrd="0" parTransId="{99552722-55AF-43B6-9C2F-F154D2323577}" sibTransId="{1662BC5A-DCAF-4F83-AB26-9CD147BC4295}"/>
    <dgm:cxn modelId="{79A9FD55-CDB1-4490-914E-A46337163CF4}" type="presOf" srcId="{1660DE97-E9D5-4065-877E-3E97C1552250}" destId="{340053BA-06FC-4DE3-880F-08957B4F5F19}" srcOrd="0" destOrd="0" presId="urn:microsoft.com/office/officeart/2005/8/layout/vList2"/>
    <dgm:cxn modelId="{9FA880EF-0497-4360-AF8F-EC54A8D7C2FF}" srcId="{1660DE97-E9D5-4065-877E-3E97C1552250}" destId="{F93B66E7-C306-4E3B-B938-35EF7994EE0A}" srcOrd="0" destOrd="0" parTransId="{8596A00C-AEBD-46C6-9FC4-5F83F24E6E12}" sibTransId="{2956A8AF-B329-423F-83FF-8D74CEB7C9FB}"/>
    <dgm:cxn modelId="{4412D6B4-1D06-42C0-B312-0E4F2324AACC}" srcId="{A234F766-C8CB-404F-87E9-81285B4D421E}" destId="{1660DE97-E9D5-4065-877E-3E97C1552250}" srcOrd="1" destOrd="0" parTransId="{6E4CD62F-CA47-4563-9F0B-817653CC8B58}" sibTransId="{D668872C-2F7D-48EC-BB55-E1719951E67B}"/>
    <dgm:cxn modelId="{DD3C8CE2-4541-4DA5-A6D5-CD038A977181}" srcId="{A234F766-C8CB-404F-87E9-81285B4D421E}" destId="{7C95CBFE-7966-4589-A9EA-3D34A1332C05}" srcOrd="0" destOrd="0" parTransId="{7488D433-F85F-4540-B0C2-BEDEAE804A7D}" sibTransId="{68A34F8E-309E-4943-9355-44C620A14A3A}"/>
    <dgm:cxn modelId="{CECF3E93-11B3-4EE1-8483-B84F3273146A}" type="presOf" srcId="{7C95CBFE-7966-4589-A9EA-3D34A1332C05}" destId="{EB68741F-185B-4E38-BB79-7BBB24078D95}" srcOrd="0" destOrd="0" presId="urn:microsoft.com/office/officeart/2005/8/layout/vList2"/>
    <dgm:cxn modelId="{71EDFC3D-00E4-40CD-820C-77C03D4F7FC9}" type="presOf" srcId="{A234F766-C8CB-404F-87E9-81285B4D421E}" destId="{335FA45D-9067-4F43-BBEC-2868C0BE9F60}" srcOrd="0" destOrd="0" presId="urn:microsoft.com/office/officeart/2005/8/layout/vList2"/>
    <dgm:cxn modelId="{DE660976-ABE1-4948-A392-10DFE12EB4AE}" type="presParOf" srcId="{335FA45D-9067-4F43-BBEC-2868C0BE9F60}" destId="{EB68741F-185B-4E38-BB79-7BBB24078D95}" srcOrd="0" destOrd="0" presId="urn:microsoft.com/office/officeart/2005/8/layout/vList2"/>
    <dgm:cxn modelId="{2B438BFF-B484-4AEE-AEBE-4CBC21D5C9E5}" type="presParOf" srcId="{335FA45D-9067-4F43-BBEC-2868C0BE9F60}" destId="{8E33D7CD-F2C7-4FC5-83CF-D6E7EB789B6B}" srcOrd="1" destOrd="0" presId="urn:microsoft.com/office/officeart/2005/8/layout/vList2"/>
    <dgm:cxn modelId="{93E94ABB-6B8F-49B6-80F5-27CC867EDE2B}" type="presParOf" srcId="{335FA45D-9067-4F43-BBEC-2868C0BE9F60}" destId="{340053BA-06FC-4DE3-880F-08957B4F5F19}" srcOrd="2" destOrd="0" presId="urn:microsoft.com/office/officeart/2005/8/layout/vList2"/>
    <dgm:cxn modelId="{872893D1-2C1A-4B4A-BC15-C59E729B0112}" type="presParOf" srcId="{335FA45D-9067-4F43-BBEC-2868C0BE9F60}" destId="{7BDFAC8A-2FF7-4771-96CB-27C09E6379A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0E0E4C-D2FE-4BB5-A83C-55AD81F831A2}"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tr-TR"/>
        </a:p>
      </dgm:t>
    </dgm:pt>
    <dgm:pt modelId="{BDD1170F-AC77-4163-894D-D0BF3E35C71F}">
      <dgm:prSet phldrT="[Metin]"/>
      <dgm:spPr/>
      <dgm:t>
        <a:bodyPr/>
        <a:lstStyle/>
        <a:p>
          <a:r>
            <a:rPr lang="tr-TR" dirty="0" smtClean="0"/>
            <a:t>Y: Parklar, genel tuvaletler, ıssız sokaklar, karanlık sokaklar, karanlık yerler, boş inşaat sahaları tehlikeli bölgelerdir. </a:t>
          </a:r>
          <a:endParaRPr lang="tr-TR" dirty="0"/>
        </a:p>
      </dgm:t>
    </dgm:pt>
    <dgm:pt modelId="{1B350E6A-CB22-4465-8579-7D660CD3AF76}" type="parTrans" cxnId="{2ECF5EDA-0383-4CAB-8D6A-13E2ED26B527}">
      <dgm:prSet/>
      <dgm:spPr/>
      <dgm:t>
        <a:bodyPr/>
        <a:lstStyle/>
        <a:p>
          <a:endParaRPr lang="tr-TR"/>
        </a:p>
      </dgm:t>
    </dgm:pt>
    <dgm:pt modelId="{537DE660-D0B3-489C-B61E-669C88B38AF4}" type="sibTrans" cxnId="{2ECF5EDA-0383-4CAB-8D6A-13E2ED26B527}">
      <dgm:prSet/>
      <dgm:spPr/>
      <dgm:t>
        <a:bodyPr/>
        <a:lstStyle/>
        <a:p>
          <a:endParaRPr lang="tr-TR"/>
        </a:p>
      </dgm:t>
    </dgm:pt>
    <dgm:pt modelId="{3443D133-3D51-48F3-9E9A-FCA45DACF7EB}">
      <dgm:prSet phldrT="[Metin]"/>
      <dgm:spPr/>
      <dgm:t>
        <a:bodyPr/>
        <a:lstStyle/>
        <a:p>
          <a:r>
            <a:rPr lang="tr-TR" dirty="0" smtClean="0"/>
            <a:t>D: Olayın olduğu yer genellikle ev, okul, ev ile okul arasındaki yol gibi çocuğun içinde bulunduğu yakın çevredir</a:t>
          </a:r>
          <a:endParaRPr lang="tr-TR" dirty="0"/>
        </a:p>
      </dgm:t>
    </dgm:pt>
    <dgm:pt modelId="{1064CE67-07C1-4D06-9A42-142490DEA84D}" type="parTrans" cxnId="{6C37E949-0AF7-44B3-A4D8-A465BE06E6E1}">
      <dgm:prSet/>
      <dgm:spPr/>
      <dgm:t>
        <a:bodyPr/>
        <a:lstStyle/>
        <a:p>
          <a:endParaRPr lang="tr-TR"/>
        </a:p>
      </dgm:t>
    </dgm:pt>
    <dgm:pt modelId="{D78E7DFC-8339-4675-BF57-CD1FA9283AC5}" type="sibTrans" cxnId="{6C37E949-0AF7-44B3-A4D8-A465BE06E6E1}">
      <dgm:prSet/>
      <dgm:spPr/>
      <dgm:t>
        <a:bodyPr/>
        <a:lstStyle/>
        <a:p>
          <a:endParaRPr lang="tr-TR"/>
        </a:p>
      </dgm:t>
    </dgm:pt>
    <dgm:pt modelId="{DF6500C6-52CD-479C-A708-988F4D826904}">
      <dgm:prSet phldrT="[Metin]"/>
      <dgm:spPr/>
      <dgm:t>
        <a:bodyPr/>
        <a:lstStyle/>
        <a:p>
          <a:r>
            <a:rPr lang="tr-TR" dirty="0" smtClean="0"/>
            <a:t>Y: İstismarcılar genellikle yaşlı ve yabancı erkekler ile sokakta yaşayan hırpani görünüşlü serserilerdir. </a:t>
          </a:r>
          <a:endParaRPr lang="tr-TR" dirty="0"/>
        </a:p>
      </dgm:t>
    </dgm:pt>
    <dgm:pt modelId="{83AF5627-A7AE-4ECB-A571-D9EB457177E6}" type="parTrans" cxnId="{7E5B6F3C-3CD4-40DC-8F16-47FD8F05A5B8}">
      <dgm:prSet/>
      <dgm:spPr/>
      <dgm:t>
        <a:bodyPr/>
        <a:lstStyle/>
        <a:p>
          <a:endParaRPr lang="tr-TR"/>
        </a:p>
      </dgm:t>
    </dgm:pt>
    <dgm:pt modelId="{187BB85C-2E27-413D-B914-B42820C7CD93}" type="sibTrans" cxnId="{7E5B6F3C-3CD4-40DC-8F16-47FD8F05A5B8}">
      <dgm:prSet/>
      <dgm:spPr/>
      <dgm:t>
        <a:bodyPr/>
        <a:lstStyle/>
        <a:p>
          <a:endParaRPr lang="tr-TR"/>
        </a:p>
      </dgm:t>
    </dgm:pt>
    <dgm:pt modelId="{98576447-B5FE-4D24-8A99-8F8D199DE5E5}">
      <dgm:prSet phldrT="[Metin]"/>
      <dgm:spPr/>
      <dgm:t>
        <a:bodyPr/>
        <a:lstStyle/>
        <a:p>
          <a:r>
            <a:rPr lang="tr-TR" dirty="0" smtClean="0"/>
            <a:t>Olguların % 80-95’inde fail 20–45 yaşları arasında, kurban tarafından tanınan, evli ve çocuklu erkeklerdir. </a:t>
          </a:r>
          <a:endParaRPr lang="tr-TR" dirty="0"/>
        </a:p>
      </dgm:t>
    </dgm:pt>
    <dgm:pt modelId="{BCE5A69A-05FC-4EB9-BF4A-29F9F841A73F}" type="parTrans" cxnId="{DD7B818A-6286-4DE9-B5B6-70B92805DC03}">
      <dgm:prSet/>
      <dgm:spPr/>
      <dgm:t>
        <a:bodyPr/>
        <a:lstStyle/>
        <a:p>
          <a:endParaRPr lang="tr-TR"/>
        </a:p>
      </dgm:t>
    </dgm:pt>
    <dgm:pt modelId="{C1DD00F7-E403-4D5A-9F99-BD2B9ABD6CD8}" type="sibTrans" cxnId="{DD7B818A-6286-4DE9-B5B6-70B92805DC03}">
      <dgm:prSet/>
      <dgm:spPr/>
      <dgm:t>
        <a:bodyPr/>
        <a:lstStyle/>
        <a:p>
          <a:endParaRPr lang="tr-TR"/>
        </a:p>
      </dgm:t>
    </dgm:pt>
    <dgm:pt modelId="{1BF9C978-83D5-46B5-A203-030E9C502F3B}" type="pres">
      <dgm:prSet presAssocID="{010E0E4C-D2FE-4BB5-A83C-55AD81F831A2}" presName="linear" presStyleCnt="0">
        <dgm:presLayoutVars>
          <dgm:animLvl val="lvl"/>
          <dgm:resizeHandles val="exact"/>
        </dgm:presLayoutVars>
      </dgm:prSet>
      <dgm:spPr/>
      <dgm:t>
        <a:bodyPr/>
        <a:lstStyle/>
        <a:p>
          <a:endParaRPr lang="tr-TR"/>
        </a:p>
      </dgm:t>
    </dgm:pt>
    <dgm:pt modelId="{4DF11A9F-D1B9-4D6D-AA5B-297452D6B5AC}" type="pres">
      <dgm:prSet presAssocID="{BDD1170F-AC77-4163-894D-D0BF3E35C71F}" presName="parentText" presStyleLbl="node1" presStyleIdx="0" presStyleCnt="2">
        <dgm:presLayoutVars>
          <dgm:chMax val="0"/>
          <dgm:bulletEnabled val="1"/>
        </dgm:presLayoutVars>
      </dgm:prSet>
      <dgm:spPr/>
      <dgm:t>
        <a:bodyPr/>
        <a:lstStyle/>
        <a:p>
          <a:endParaRPr lang="tr-TR"/>
        </a:p>
      </dgm:t>
    </dgm:pt>
    <dgm:pt modelId="{0905D045-2186-4033-91A7-A0DEBE600631}" type="pres">
      <dgm:prSet presAssocID="{BDD1170F-AC77-4163-894D-D0BF3E35C71F}" presName="childText" presStyleLbl="revTx" presStyleIdx="0" presStyleCnt="2" custScaleY="166935">
        <dgm:presLayoutVars>
          <dgm:bulletEnabled val="1"/>
        </dgm:presLayoutVars>
      </dgm:prSet>
      <dgm:spPr/>
      <dgm:t>
        <a:bodyPr/>
        <a:lstStyle/>
        <a:p>
          <a:endParaRPr lang="tr-TR"/>
        </a:p>
      </dgm:t>
    </dgm:pt>
    <dgm:pt modelId="{3C2BCBBC-14A8-47F4-9C31-A8563EFC93A9}" type="pres">
      <dgm:prSet presAssocID="{DF6500C6-52CD-479C-A708-988F4D826904}" presName="parentText" presStyleLbl="node1" presStyleIdx="1" presStyleCnt="2">
        <dgm:presLayoutVars>
          <dgm:chMax val="0"/>
          <dgm:bulletEnabled val="1"/>
        </dgm:presLayoutVars>
      </dgm:prSet>
      <dgm:spPr/>
      <dgm:t>
        <a:bodyPr/>
        <a:lstStyle/>
        <a:p>
          <a:endParaRPr lang="tr-TR"/>
        </a:p>
      </dgm:t>
    </dgm:pt>
    <dgm:pt modelId="{16130C22-FF7A-4C74-A911-E1E80893F971}" type="pres">
      <dgm:prSet presAssocID="{DF6500C6-52CD-479C-A708-988F4D826904}" presName="childText" presStyleLbl="revTx" presStyleIdx="1" presStyleCnt="2">
        <dgm:presLayoutVars>
          <dgm:bulletEnabled val="1"/>
        </dgm:presLayoutVars>
      </dgm:prSet>
      <dgm:spPr/>
      <dgm:t>
        <a:bodyPr/>
        <a:lstStyle/>
        <a:p>
          <a:endParaRPr lang="tr-TR"/>
        </a:p>
      </dgm:t>
    </dgm:pt>
  </dgm:ptLst>
  <dgm:cxnLst>
    <dgm:cxn modelId="{5F12108C-DD63-459C-9640-12D8FC96D33C}" type="presOf" srcId="{010E0E4C-D2FE-4BB5-A83C-55AD81F831A2}" destId="{1BF9C978-83D5-46B5-A203-030E9C502F3B}" srcOrd="0" destOrd="0" presId="urn:microsoft.com/office/officeart/2005/8/layout/vList2"/>
    <dgm:cxn modelId="{97E63140-B475-448B-B5AB-E3B41939BD62}" type="presOf" srcId="{98576447-B5FE-4D24-8A99-8F8D199DE5E5}" destId="{16130C22-FF7A-4C74-A911-E1E80893F971}" srcOrd="0" destOrd="0" presId="urn:microsoft.com/office/officeart/2005/8/layout/vList2"/>
    <dgm:cxn modelId="{6C37E949-0AF7-44B3-A4D8-A465BE06E6E1}" srcId="{BDD1170F-AC77-4163-894D-D0BF3E35C71F}" destId="{3443D133-3D51-48F3-9E9A-FCA45DACF7EB}" srcOrd="0" destOrd="0" parTransId="{1064CE67-07C1-4D06-9A42-142490DEA84D}" sibTransId="{D78E7DFC-8339-4675-BF57-CD1FA9283AC5}"/>
    <dgm:cxn modelId="{7E5B6F3C-3CD4-40DC-8F16-47FD8F05A5B8}" srcId="{010E0E4C-D2FE-4BB5-A83C-55AD81F831A2}" destId="{DF6500C6-52CD-479C-A708-988F4D826904}" srcOrd="1" destOrd="0" parTransId="{83AF5627-A7AE-4ECB-A571-D9EB457177E6}" sibTransId="{187BB85C-2E27-413D-B914-B42820C7CD93}"/>
    <dgm:cxn modelId="{2ECF5EDA-0383-4CAB-8D6A-13E2ED26B527}" srcId="{010E0E4C-D2FE-4BB5-A83C-55AD81F831A2}" destId="{BDD1170F-AC77-4163-894D-D0BF3E35C71F}" srcOrd="0" destOrd="0" parTransId="{1B350E6A-CB22-4465-8579-7D660CD3AF76}" sibTransId="{537DE660-D0B3-489C-B61E-669C88B38AF4}"/>
    <dgm:cxn modelId="{1CEAC85C-2B07-447B-9DAB-CCFCDA8368D7}" type="presOf" srcId="{3443D133-3D51-48F3-9E9A-FCA45DACF7EB}" destId="{0905D045-2186-4033-91A7-A0DEBE600631}" srcOrd="0" destOrd="0" presId="urn:microsoft.com/office/officeart/2005/8/layout/vList2"/>
    <dgm:cxn modelId="{2C7F0B52-86AA-45BB-80CB-F42A4B9E3BC0}" type="presOf" srcId="{BDD1170F-AC77-4163-894D-D0BF3E35C71F}" destId="{4DF11A9F-D1B9-4D6D-AA5B-297452D6B5AC}" srcOrd="0" destOrd="0" presId="urn:microsoft.com/office/officeart/2005/8/layout/vList2"/>
    <dgm:cxn modelId="{DD7B818A-6286-4DE9-B5B6-70B92805DC03}" srcId="{DF6500C6-52CD-479C-A708-988F4D826904}" destId="{98576447-B5FE-4D24-8A99-8F8D199DE5E5}" srcOrd="0" destOrd="0" parTransId="{BCE5A69A-05FC-4EB9-BF4A-29F9F841A73F}" sibTransId="{C1DD00F7-E403-4D5A-9F99-BD2B9ABD6CD8}"/>
    <dgm:cxn modelId="{82F6436E-8879-489A-97AF-2D60BFD1AA49}" type="presOf" srcId="{DF6500C6-52CD-479C-A708-988F4D826904}" destId="{3C2BCBBC-14A8-47F4-9C31-A8563EFC93A9}" srcOrd="0" destOrd="0" presId="urn:microsoft.com/office/officeart/2005/8/layout/vList2"/>
    <dgm:cxn modelId="{E4B64002-A9C6-4188-AF98-3FC32596194F}" type="presParOf" srcId="{1BF9C978-83D5-46B5-A203-030E9C502F3B}" destId="{4DF11A9F-D1B9-4D6D-AA5B-297452D6B5AC}" srcOrd="0" destOrd="0" presId="urn:microsoft.com/office/officeart/2005/8/layout/vList2"/>
    <dgm:cxn modelId="{987B9988-6BBE-4A00-B473-E98CC2DC1B45}" type="presParOf" srcId="{1BF9C978-83D5-46B5-A203-030E9C502F3B}" destId="{0905D045-2186-4033-91A7-A0DEBE600631}" srcOrd="1" destOrd="0" presId="urn:microsoft.com/office/officeart/2005/8/layout/vList2"/>
    <dgm:cxn modelId="{5131D659-A1DA-410F-901F-F6D64B97036D}" type="presParOf" srcId="{1BF9C978-83D5-46B5-A203-030E9C502F3B}" destId="{3C2BCBBC-14A8-47F4-9C31-A8563EFC93A9}" srcOrd="2" destOrd="0" presId="urn:microsoft.com/office/officeart/2005/8/layout/vList2"/>
    <dgm:cxn modelId="{21BDD981-6CAA-458E-8C50-1655548D6452}" type="presParOf" srcId="{1BF9C978-83D5-46B5-A203-030E9C502F3B}" destId="{16130C22-FF7A-4C74-A911-E1E80893F97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9319EE-9E95-4CA4-9ED4-9C9A65A0CB4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tr-TR"/>
        </a:p>
      </dgm:t>
    </dgm:pt>
    <dgm:pt modelId="{2845203A-C22A-4B95-B9B8-B776A1B3473E}">
      <dgm:prSet phldrT="[Metin]"/>
      <dgm:spPr/>
      <dgm:t>
        <a:bodyPr/>
        <a:lstStyle/>
        <a:p>
          <a:r>
            <a:rPr lang="tr-TR" dirty="0" smtClean="0"/>
            <a:t>Y: Yalnızca kız çocukları cinsel istismara uğrar. </a:t>
          </a:r>
          <a:endParaRPr lang="tr-TR" dirty="0"/>
        </a:p>
      </dgm:t>
    </dgm:pt>
    <dgm:pt modelId="{BA40C1DA-E47B-4901-99CC-3E080A150D75}" type="parTrans" cxnId="{DA5E981C-5E84-4DFC-876B-5A813BEA06AF}">
      <dgm:prSet/>
      <dgm:spPr/>
      <dgm:t>
        <a:bodyPr/>
        <a:lstStyle/>
        <a:p>
          <a:endParaRPr lang="tr-TR"/>
        </a:p>
      </dgm:t>
    </dgm:pt>
    <dgm:pt modelId="{F0493BB2-41BA-455E-B231-4ED28FAA03BE}" type="sibTrans" cxnId="{DA5E981C-5E84-4DFC-876B-5A813BEA06AF}">
      <dgm:prSet/>
      <dgm:spPr/>
      <dgm:t>
        <a:bodyPr/>
        <a:lstStyle/>
        <a:p>
          <a:endParaRPr lang="tr-TR"/>
        </a:p>
      </dgm:t>
    </dgm:pt>
    <dgm:pt modelId="{23C85621-85D4-4711-985C-5A6097AC593A}">
      <dgm:prSet phldrT="[Metin]"/>
      <dgm:spPr/>
      <dgm:t>
        <a:bodyPr/>
        <a:lstStyle/>
        <a:p>
          <a:r>
            <a:rPr lang="tr-TR" dirty="0" smtClean="0"/>
            <a:t>D: Sadece kız çocukları değil, erkek çocukları da cinsel istismara uğrar.</a:t>
          </a:r>
          <a:endParaRPr lang="tr-TR" dirty="0"/>
        </a:p>
      </dgm:t>
    </dgm:pt>
    <dgm:pt modelId="{5AFC625C-DBFB-4199-9CAD-C9DA27E7077A}" type="parTrans" cxnId="{2D8D38C9-5774-4EC0-9538-7A0FE6E0291D}">
      <dgm:prSet/>
      <dgm:spPr/>
      <dgm:t>
        <a:bodyPr/>
        <a:lstStyle/>
        <a:p>
          <a:endParaRPr lang="tr-TR"/>
        </a:p>
      </dgm:t>
    </dgm:pt>
    <dgm:pt modelId="{56F553F0-15E0-445A-B731-045290DC64DA}" type="sibTrans" cxnId="{2D8D38C9-5774-4EC0-9538-7A0FE6E0291D}">
      <dgm:prSet/>
      <dgm:spPr/>
      <dgm:t>
        <a:bodyPr/>
        <a:lstStyle/>
        <a:p>
          <a:endParaRPr lang="tr-TR"/>
        </a:p>
      </dgm:t>
    </dgm:pt>
    <dgm:pt modelId="{95569639-6CF9-4A50-B336-B6A25F3BE4A0}">
      <dgm:prSet phldrT="[Metin]"/>
      <dgm:spPr/>
      <dgm:t>
        <a:bodyPr/>
        <a:lstStyle/>
        <a:p>
          <a:r>
            <a:rPr lang="tr-TR" dirty="0" smtClean="0"/>
            <a:t>Y: Cinsel istismar kuşkusuyla olayın üzerine gidilmesi, çocuğa daha fazla travma yaşatır. </a:t>
          </a:r>
          <a:endParaRPr lang="tr-TR" dirty="0"/>
        </a:p>
      </dgm:t>
    </dgm:pt>
    <dgm:pt modelId="{44AA65FC-33E3-4739-9471-5AA1F01A64E8}" type="parTrans" cxnId="{9B43FDAA-F5BA-4424-B367-4E1E4C8CE2F4}">
      <dgm:prSet/>
      <dgm:spPr/>
      <dgm:t>
        <a:bodyPr/>
        <a:lstStyle/>
        <a:p>
          <a:endParaRPr lang="tr-TR"/>
        </a:p>
      </dgm:t>
    </dgm:pt>
    <dgm:pt modelId="{FC6452C5-168B-4E58-9923-96B7A922CA8F}" type="sibTrans" cxnId="{9B43FDAA-F5BA-4424-B367-4E1E4C8CE2F4}">
      <dgm:prSet/>
      <dgm:spPr/>
      <dgm:t>
        <a:bodyPr/>
        <a:lstStyle/>
        <a:p>
          <a:endParaRPr lang="tr-TR"/>
        </a:p>
      </dgm:t>
    </dgm:pt>
    <dgm:pt modelId="{97A9DA3F-090B-4259-B2F5-94A4A955E0CB}">
      <dgm:prSet phldrT="[Metin]"/>
      <dgm:spPr/>
      <dgm:t>
        <a:bodyPr/>
        <a:lstStyle/>
        <a:p>
          <a:r>
            <a:rPr lang="tr-TR" dirty="0" smtClean="0"/>
            <a:t>D: Yerinde ve uygun bir müdahale istismarı sonlandırır ve çocuğun yaşadığı travmayı atlatabilmesi için destek almasını sağlar</a:t>
          </a:r>
          <a:endParaRPr lang="tr-TR" dirty="0"/>
        </a:p>
      </dgm:t>
    </dgm:pt>
    <dgm:pt modelId="{0352FBA2-226A-41C4-9F7C-FF7351750B81}" type="parTrans" cxnId="{EE3D11EF-DD28-4C2C-8FAE-E647E0D4F0A7}">
      <dgm:prSet/>
      <dgm:spPr/>
      <dgm:t>
        <a:bodyPr/>
        <a:lstStyle/>
        <a:p>
          <a:endParaRPr lang="tr-TR"/>
        </a:p>
      </dgm:t>
    </dgm:pt>
    <dgm:pt modelId="{16543D51-BA94-403D-95B0-C4B88152663D}" type="sibTrans" cxnId="{EE3D11EF-DD28-4C2C-8FAE-E647E0D4F0A7}">
      <dgm:prSet/>
      <dgm:spPr/>
      <dgm:t>
        <a:bodyPr/>
        <a:lstStyle/>
        <a:p>
          <a:endParaRPr lang="tr-TR"/>
        </a:p>
      </dgm:t>
    </dgm:pt>
    <dgm:pt modelId="{559D3EE7-B858-4575-8E25-4A7BB112D211}" type="pres">
      <dgm:prSet presAssocID="{059319EE-9E95-4CA4-9ED4-9C9A65A0CB4D}" presName="linear" presStyleCnt="0">
        <dgm:presLayoutVars>
          <dgm:animLvl val="lvl"/>
          <dgm:resizeHandles val="exact"/>
        </dgm:presLayoutVars>
      </dgm:prSet>
      <dgm:spPr/>
      <dgm:t>
        <a:bodyPr/>
        <a:lstStyle/>
        <a:p>
          <a:endParaRPr lang="tr-TR"/>
        </a:p>
      </dgm:t>
    </dgm:pt>
    <dgm:pt modelId="{6F02B7A7-F3C9-4F51-B9A7-CFBA9F77CB5E}" type="pres">
      <dgm:prSet presAssocID="{2845203A-C22A-4B95-B9B8-B776A1B3473E}" presName="parentText" presStyleLbl="node1" presStyleIdx="0" presStyleCnt="2">
        <dgm:presLayoutVars>
          <dgm:chMax val="0"/>
          <dgm:bulletEnabled val="1"/>
        </dgm:presLayoutVars>
      </dgm:prSet>
      <dgm:spPr/>
      <dgm:t>
        <a:bodyPr/>
        <a:lstStyle/>
        <a:p>
          <a:endParaRPr lang="tr-TR"/>
        </a:p>
      </dgm:t>
    </dgm:pt>
    <dgm:pt modelId="{CC09A26C-C964-4B54-BC65-32AA6D666439}" type="pres">
      <dgm:prSet presAssocID="{2845203A-C22A-4B95-B9B8-B776A1B3473E}" presName="childText" presStyleLbl="revTx" presStyleIdx="0" presStyleCnt="2">
        <dgm:presLayoutVars>
          <dgm:bulletEnabled val="1"/>
        </dgm:presLayoutVars>
      </dgm:prSet>
      <dgm:spPr/>
      <dgm:t>
        <a:bodyPr/>
        <a:lstStyle/>
        <a:p>
          <a:endParaRPr lang="tr-TR"/>
        </a:p>
      </dgm:t>
    </dgm:pt>
    <dgm:pt modelId="{A7AC4121-6285-4FCE-8E0D-591EF3A5BA05}" type="pres">
      <dgm:prSet presAssocID="{95569639-6CF9-4A50-B336-B6A25F3BE4A0}" presName="parentText" presStyleLbl="node1" presStyleIdx="1" presStyleCnt="2">
        <dgm:presLayoutVars>
          <dgm:chMax val="0"/>
          <dgm:bulletEnabled val="1"/>
        </dgm:presLayoutVars>
      </dgm:prSet>
      <dgm:spPr/>
      <dgm:t>
        <a:bodyPr/>
        <a:lstStyle/>
        <a:p>
          <a:endParaRPr lang="tr-TR"/>
        </a:p>
      </dgm:t>
    </dgm:pt>
    <dgm:pt modelId="{DD8D625C-C80F-4DD3-831F-8029EBDF0EDE}" type="pres">
      <dgm:prSet presAssocID="{95569639-6CF9-4A50-B336-B6A25F3BE4A0}" presName="childText" presStyleLbl="revTx" presStyleIdx="1" presStyleCnt="2">
        <dgm:presLayoutVars>
          <dgm:bulletEnabled val="1"/>
        </dgm:presLayoutVars>
      </dgm:prSet>
      <dgm:spPr/>
      <dgm:t>
        <a:bodyPr/>
        <a:lstStyle/>
        <a:p>
          <a:endParaRPr lang="tr-TR"/>
        </a:p>
      </dgm:t>
    </dgm:pt>
  </dgm:ptLst>
  <dgm:cxnLst>
    <dgm:cxn modelId="{EE3D11EF-DD28-4C2C-8FAE-E647E0D4F0A7}" srcId="{95569639-6CF9-4A50-B336-B6A25F3BE4A0}" destId="{97A9DA3F-090B-4259-B2F5-94A4A955E0CB}" srcOrd="0" destOrd="0" parTransId="{0352FBA2-226A-41C4-9F7C-FF7351750B81}" sibTransId="{16543D51-BA94-403D-95B0-C4B88152663D}"/>
    <dgm:cxn modelId="{DA5E981C-5E84-4DFC-876B-5A813BEA06AF}" srcId="{059319EE-9E95-4CA4-9ED4-9C9A65A0CB4D}" destId="{2845203A-C22A-4B95-B9B8-B776A1B3473E}" srcOrd="0" destOrd="0" parTransId="{BA40C1DA-E47B-4901-99CC-3E080A150D75}" sibTransId="{F0493BB2-41BA-455E-B231-4ED28FAA03BE}"/>
    <dgm:cxn modelId="{51E91C42-F2F0-4C37-8DD4-C476C70AFCF1}" type="presOf" srcId="{95569639-6CF9-4A50-B336-B6A25F3BE4A0}" destId="{A7AC4121-6285-4FCE-8E0D-591EF3A5BA05}" srcOrd="0" destOrd="0" presId="urn:microsoft.com/office/officeart/2005/8/layout/vList2"/>
    <dgm:cxn modelId="{2B3AEA46-FFCF-4DD4-874E-4D0FBB4A2DA7}" type="presOf" srcId="{2845203A-C22A-4B95-B9B8-B776A1B3473E}" destId="{6F02B7A7-F3C9-4F51-B9A7-CFBA9F77CB5E}" srcOrd="0" destOrd="0" presId="urn:microsoft.com/office/officeart/2005/8/layout/vList2"/>
    <dgm:cxn modelId="{2D8D38C9-5774-4EC0-9538-7A0FE6E0291D}" srcId="{2845203A-C22A-4B95-B9B8-B776A1B3473E}" destId="{23C85621-85D4-4711-985C-5A6097AC593A}" srcOrd="0" destOrd="0" parTransId="{5AFC625C-DBFB-4199-9CAD-C9DA27E7077A}" sibTransId="{56F553F0-15E0-445A-B731-045290DC64DA}"/>
    <dgm:cxn modelId="{120B7661-EAF8-45CD-84E7-073B9D008E9A}" type="presOf" srcId="{97A9DA3F-090B-4259-B2F5-94A4A955E0CB}" destId="{DD8D625C-C80F-4DD3-831F-8029EBDF0EDE}" srcOrd="0" destOrd="0" presId="urn:microsoft.com/office/officeart/2005/8/layout/vList2"/>
    <dgm:cxn modelId="{9B43FDAA-F5BA-4424-B367-4E1E4C8CE2F4}" srcId="{059319EE-9E95-4CA4-9ED4-9C9A65A0CB4D}" destId="{95569639-6CF9-4A50-B336-B6A25F3BE4A0}" srcOrd="1" destOrd="0" parTransId="{44AA65FC-33E3-4739-9471-5AA1F01A64E8}" sibTransId="{FC6452C5-168B-4E58-9923-96B7A922CA8F}"/>
    <dgm:cxn modelId="{349EC58C-6FD2-4C8D-AE33-93A19259DB35}" type="presOf" srcId="{059319EE-9E95-4CA4-9ED4-9C9A65A0CB4D}" destId="{559D3EE7-B858-4575-8E25-4A7BB112D211}" srcOrd="0" destOrd="0" presId="urn:microsoft.com/office/officeart/2005/8/layout/vList2"/>
    <dgm:cxn modelId="{E7D3D6A3-26C2-4681-A482-CA169ED24EDC}" type="presOf" srcId="{23C85621-85D4-4711-985C-5A6097AC593A}" destId="{CC09A26C-C964-4B54-BC65-32AA6D666439}" srcOrd="0" destOrd="0" presId="urn:microsoft.com/office/officeart/2005/8/layout/vList2"/>
    <dgm:cxn modelId="{A34FBEA0-60E9-459E-B8EB-C6FF336B3DB2}" type="presParOf" srcId="{559D3EE7-B858-4575-8E25-4A7BB112D211}" destId="{6F02B7A7-F3C9-4F51-B9A7-CFBA9F77CB5E}" srcOrd="0" destOrd="0" presId="urn:microsoft.com/office/officeart/2005/8/layout/vList2"/>
    <dgm:cxn modelId="{B5B04362-BB76-4F9C-A6A1-792842956927}" type="presParOf" srcId="{559D3EE7-B858-4575-8E25-4A7BB112D211}" destId="{CC09A26C-C964-4B54-BC65-32AA6D666439}" srcOrd="1" destOrd="0" presId="urn:microsoft.com/office/officeart/2005/8/layout/vList2"/>
    <dgm:cxn modelId="{63F5C24C-1292-410D-BF87-EDDCF106D453}" type="presParOf" srcId="{559D3EE7-B858-4575-8E25-4A7BB112D211}" destId="{A7AC4121-6285-4FCE-8E0D-591EF3A5BA05}" srcOrd="2" destOrd="0" presId="urn:microsoft.com/office/officeart/2005/8/layout/vList2"/>
    <dgm:cxn modelId="{384E4ACE-BDF6-4CFC-AB3D-A0D9CD39CC90}" type="presParOf" srcId="{559D3EE7-B858-4575-8E25-4A7BB112D211}" destId="{DD8D625C-C80F-4DD3-831F-8029EBDF0ED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DFA04-7410-45C4-8A13-FB77AF1AA5CE}">
      <dsp:nvSpPr>
        <dsp:cNvPr id="0" name=""/>
        <dsp:cNvSpPr/>
      </dsp:nvSpPr>
      <dsp:spPr>
        <a:xfrm>
          <a:off x="1016000" y="0"/>
          <a:ext cx="4064000" cy="4064000"/>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FA18A-6A83-4889-AE97-2EB56BD25D7E}">
      <dsp:nvSpPr>
        <dsp:cNvPr id="0" name=""/>
        <dsp:cNvSpPr/>
      </dsp:nvSpPr>
      <dsp:spPr>
        <a:xfrm>
          <a:off x="1402080" y="386080"/>
          <a:ext cx="1584960" cy="1584960"/>
        </a:xfrm>
        <a:prstGeom prst="roundRect">
          <a:avLst/>
        </a:prstGeom>
        <a:solidFill>
          <a:schemeClr val="lt1">
            <a:hueOff val="0"/>
            <a:satOff val="0"/>
            <a:lumOff val="0"/>
            <a:alphaOff val="0"/>
          </a:schemeClr>
        </a:solidFill>
        <a:ln w="444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t>Fiziksel İstismar</a:t>
          </a:r>
          <a:r>
            <a:rPr lang="tr-TR" sz="2200" kern="1200" dirty="0" smtClean="0"/>
            <a:t>	</a:t>
          </a:r>
          <a:endParaRPr lang="tr-TR" sz="2200" kern="1200" dirty="0"/>
        </a:p>
      </dsp:txBody>
      <dsp:txXfrm>
        <a:off x="1479451" y="463451"/>
        <a:ext cx="1430218" cy="1430218"/>
      </dsp:txXfrm>
    </dsp:sp>
    <dsp:sp modelId="{5C53B0EC-C643-4A9A-9113-C8D596FB21C6}">
      <dsp:nvSpPr>
        <dsp:cNvPr id="0" name=""/>
        <dsp:cNvSpPr/>
      </dsp:nvSpPr>
      <dsp:spPr>
        <a:xfrm>
          <a:off x="3108960" y="386080"/>
          <a:ext cx="1584960" cy="1584960"/>
        </a:xfrm>
        <a:prstGeom prst="roundRect">
          <a:avLst/>
        </a:prstGeom>
        <a:solidFill>
          <a:schemeClr val="lt1">
            <a:hueOff val="0"/>
            <a:satOff val="0"/>
            <a:lumOff val="0"/>
            <a:alphaOff val="0"/>
          </a:schemeClr>
        </a:solidFill>
        <a:ln w="444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t>Cinsel İstismar</a:t>
          </a:r>
          <a:r>
            <a:rPr lang="tr-TR" sz="2200" kern="1200" dirty="0" smtClean="0"/>
            <a:t>	</a:t>
          </a:r>
          <a:endParaRPr lang="tr-TR" sz="2200" kern="1200" dirty="0"/>
        </a:p>
      </dsp:txBody>
      <dsp:txXfrm>
        <a:off x="3186331" y="463451"/>
        <a:ext cx="1430218" cy="1430218"/>
      </dsp:txXfrm>
    </dsp:sp>
    <dsp:sp modelId="{D290080F-79E7-41A9-BCBC-069D06444DEE}">
      <dsp:nvSpPr>
        <dsp:cNvPr id="0" name=""/>
        <dsp:cNvSpPr/>
      </dsp:nvSpPr>
      <dsp:spPr>
        <a:xfrm>
          <a:off x="1402080" y="2092960"/>
          <a:ext cx="1584960" cy="1584960"/>
        </a:xfrm>
        <a:prstGeom prst="roundRect">
          <a:avLst/>
        </a:prstGeom>
        <a:solidFill>
          <a:schemeClr val="lt1">
            <a:hueOff val="0"/>
            <a:satOff val="0"/>
            <a:lumOff val="0"/>
            <a:alphaOff val="0"/>
          </a:schemeClr>
        </a:solidFill>
        <a:ln w="444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t>Duygusal İstismar</a:t>
          </a:r>
          <a:endParaRPr lang="tr-TR" sz="2200" b="1" kern="1200" dirty="0"/>
        </a:p>
      </dsp:txBody>
      <dsp:txXfrm>
        <a:off x="1479451" y="2170331"/>
        <a:ext cx="1430218" cy="1430218"/>
      </dsp:txXfrm>
    </dsp:sp>
    <dsp:sp modelId="{496B5085-234C-4A9C-9AE9-0083ABE516B6}">
      <dsp:nvSpPr>
        <dsp:cNvPr id="0" name=""/>
        <dsp:cNvSpPr/>
      </dsp:nvSpPr>
      <dsp:spPr>
        <a:xfrm>
          <a:off x="3108960" y="2092960"/>
          <a:ext cx="1584960" cy="1584960"/>
        </a:xfrm>
        <a:prstGeom prst="roundRect">
          <a:avLst/>
        </a:prstGeom>
        <a:solidFill>
          <a:schemeClr val="lt1">
            <a:hueOff val="0"/>
            <a:satOff val="0"/>
            <a:lumOff val="0"/>
            <a:alphaOff val="0"/>
          </a:schemeClr>
        </a:solidFill>
        <a:ln w="444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t>İhmal</a:t>
          </a:r>
          <a:endParaRPr lang="tr-TR" sz="2200" b="1" kern="1200" dirty="0"/>
        </a:p>
      </dsp:txBody>
      <dsp:txXfrm>
        <a:off x="3186331" y="2170331"/>
        <a:ext cx="1430218" cy="1430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8741F-185B-4E38-BB79-7BBB24078D95}">
      <dsp:nvSpPr>
        <dsp:cNvPr id="0" name=""/>
        <dsp:cNvSpPr/>
      </dsp:nvSpPr>
      <dsp:spPr>
        <a:xfrm>
          <a:off x="0" y="21751"/>
          <a:ext cx="8229600" cy="955913"/>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t>Y:Çocuklar cinsel istismarı hayal güçlerinin genişliği ile uydururlar. </a:t>
          </a:r>
          <a:endParaRPr lang="tr-TR" sz="2000" kern="1200" dirty="0"/>
        </a:p>
      </dsp:txBody>
      <dsp:txXfrm>
        <a:off x="46664" y="68415"/>
        <a:ext cx="8136272" cy="862585"/>
      </dsp:txXfrm>
    </dsp:sp>
    <dsp:sp modelId="{8E33D7CD-F2C7-4FC5-83CF-D6E7EB789B6B}">
      <dsp:nvSpPr>
        <dsp:cNvPr id="0" name=""/>
        <dsp:cNvSpPr/>
      </dsp:nvSpPr>
      <dsp:spPr>
        <a:xfrm>
          <a:off x="0" y="977664"/>
          <a:ext cx="8229600"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tr-TR" sz="3400" kern="1200" dirty="0" smtClean="0"/>
            <a:t>D: Çocuklar bu konuda genellikle yalan söylemezler. İlk kural çocuğa inanmak olmalıdır. </a:t>
          </a:r>
          <a:endParaRPr lang="tr-TR" sz="3400" kern="1200" dirty="0"/>
        </a:p>
      </dsp:txBody>
      <dsp:txXfrm>
        <a:off x="0" y="977664"/>
        <a:ext cx="8229600" cy="1457280"/>
      </dsp:txXfrm>
    </dsp:sp>
    <dsp:sp modelId="{340053BA-06FC-4DE3-880F-08957B4F5F19}">
      <dsp:nvSpPr>
        <dsp:cNvPr id="0" name=""/>
        <dsp:cNvSpPr/>
      </dsp:nvSpPr>
      <dsp:spPr>
        <a:xfrm>
          <a:off x="0" y="2434944"/>
          <a:ext cx="8229600" cy="962824"/>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smtClean="0"/>
            <a:t>Y: İlgi çekmeye çalışan çocuklar, şirin ve cazip kız çocukları, evden kaçan çocuklar, ihmal edilmiş çocuklar potansiyel mağdurlardır. </a:t>
          </a:r>
          <a:endParaRPr lang="tr-TR" sz="1800" kern="1200" dirty="0"/>
        </a:p>
      </dsp:txBody>
      <dsp:txXfrm>
        <a:off x="47001" y="2481945"/>
        <a:ext cx="8135598" cy="868822"/>
      </dsp:txXfrm>
    </dsp:sp>
    <dsp:sp modelId="{7BDFAC8A-2FF7-4771-96CB-27C09E6379A0}">
      <dsp:nvSpPr>
        <dsp:cNvPr id="0" name=""/>
        <dsp:cNvSpPr/>
      </dsp:nvSpPr>
      <dsp:spPr>
        <a:xfrm>
          <a:off x="0" y="3397768"/>
          <a:ext cx="8229600"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tr-TR" sz="3400" kern="1200" dirty="0" smtClean="0"/>
            <a:t>D:Mağdurlar her </a:t>
          </a:r>
          <a:r>
            <a:rPr lang="tr-TR" sz="3400" kern="1200" dirty="0" err="1" smtClean="0"/>
            <a:t>sosyo</a:t>
          </a:r>
          <a:r>
            <a:rPr lang="tr-TR" sz="3400" kern="1200" dirty="0" smtClean="0"/>
            <a:t>-ekonomik ve her </a:t>
          </a:r>
          <a:r>
            <a:rPr lang="tr-TR" sz="3400" kern="1200" dirty="0" err="1" smtClean="0"/>
            <a:t>sosyo</a:t>
          </a:r>
          <a:r>
            <a:rPr lang="tr-TR" sz="3400" kern="1200" dirty="0" smtClean="0"/>
            <a:t>-kültürel gruptan gelen kız ve erkek çocuklardır. </a:t>
          </a:r>
          <a:endParaRPr lang="tr-TR" sz="3400" kern="1200" dirty="0"/>
        </a:p>
      </dsp:txBody>
      <dsp:txXfrm>
        <a:off x="0" y="3397768"/>
        <a:ext cx="8229600" cy="1457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11A9F-D1B9-4D6D-AA5B-297452D6B5AC}">
      <dsp:nvSpPr>
        <dsp:cNvPr id="0" name=""/>
        <dsp:cNvSpPr/>
      </dsp:nvSpPr>
      <dsp:spPr>
        <a:xfrm>
          <a:off x="0" y="93925"/>
          <a:ext cx="8229600" cy="1474200"/>
        </a:xfrm>
        <a:prstGeom prst="roundRect">
          <a:avLst/>
        </a:prstGeom>
        <a:solidFill>
          <a:schemeClr val="lt1">
            <a:hueOff val="0"/>
            <a:satOff val="0"/>
            <a:lumOff val="0"/>
            <a:alphaOff val="0"/>
          </a:schemeClr>
        </a:solidFill>
        <a:ln w="2642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Y: Parklar, genel tuvaletler, ıssız sokaklar, karanlık sokaklar, karanlık yerler, boş inşaat sahaları tehlikeli bölgelerdir. </a:t>
          </a:r>
          <a:endParaRPr lang="tr-TR" sz="2800" kern="1200" dirty="0"/>
        </a:p>
      </dsp:txBody>
      <dsp:txXfrm>
        <a:off x="71965" y="165890"/>
        <a:ext cx="8085670" cy="1330270"/>
      </dsp:txXfrm>
    </dsp:sp>
    <dsp:sp modelId="{0905D045-2186-4033-91A7-A0DEBE600631}">
      <dsp:nvSpPr>
        <dsp:cNvPr id="0" name=""/>
        <dsp:cNvSpPr/>
      </dsp:nvSpPr>
      <dsp:spPr>
        <a:xfrm>
          <a:off x="0" y="1568125"/>
          <a:ext cx="8229600" cy="1088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tr-TR" sz="2200" kern="1200" dirty="0" smtClean="0"/>
            <a:t>D: Olayın olduğu yer genellikle ev, okul, ev ile okul arasındaki yol gibi çocuğun içinde bulunduğu yakın çevredir</a:t>
          </a:r>
          <a:endParaRPr lang="tr-TR" sz="2200" kern="1200" dirty="0"/>
        </a:p>
      </dsp:txBody>
      <dsp:txXfrm>
        <a:off x="0" y="1568125"/>
        <a:ext cx="8229600" cy="1088499"/>
      </dsp:txXfrm>
    </dsp:sp>
    <dsp:sp modelId="{3C2BCBBC-14A8-47F4-9C31-A8563EFC93A9}">
      <dsp:nvSpPr>
        <dsp:cNvPr id="0" name=""/>
        <dsp:cNvSpPr/>
      </dsp:nvSpPr>
      <dsp:spPr>
        <a:xfrm>
          <a:off x="0" y="2656624"/>
          <a:ext cx="8229600" cy="1474200"/>
        </a:xfrm>
        <a:prstGeom prst="roundRect">
          <a:avLst/>
        </a:prstGeom>
        <a:solidFill>
          <a:schemeClr val="lt1">
            <a:hueOff val="0"/>
            <a:satOff val="0"/>
            <a:lumOff val="0"/>
            <a:alphaOff val="0"/>
          </a:schemeClr>
        </a:solidFill>
        <a:ln w="2642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Y: İstismarcılar genellikle yaşlı ve yabancı erkekler ile sokakta yaşayan hırpani görünüşlü serserilerdir. </a:t>
          </a:r>
          <a:endParaRPr lang="tr-TR" sz="2800" kern="1200" dirty="0"/>
        </a:p>
      </dsp:txBody>
      <dsp:txXfrm>
        <a:off x="71965" y="2728589"/>
        <a:ext cx="8085670" cy="1330270"/>
      </dsp:txXfrm>
    </dsp:sp>
    <dsp:sp modelId="{16130C22-FF7A-4C74-A911-E1E80893F971}">
      <dsp:nvSpPr>
        <dsp:cNvPr id="0" name=""/>
        <dsp:cNvSpPr/>
      </dsp:nvSpPr>
      <dsp:spPr>
        <a:xfrm>
          <a:off x="0" y="4130824"/>
          <a:ext cx="8229600"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tr-TR" sz="2200" kern="1200" dirty="0" smtClean="0"/>
            <a:t>Olguların % 80-95’inde fail 20–45 yaşları arasında, kurban tarafından tanınan, evli ve çocuklu erkeklerdir. </a:t>
          </a:r>
          <a:endParaRPr lang="tr-TR" sz="2200" kern="1200" dirty="0"/>
        </a:p>
      </dsp:txBody>
      <dsp:txXfrm>
        <a:off x="0" y="4130824"/>
        <a:ext cx="8229600" cy="652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2B7A7-F3C9-4F51-B9A7-CFBA9F77CB5E}">
      <dsp:nvSpPr>
        <dsp:cNvPr id="0" name=""/>
        <dsp:cNvSpPr/>
      </dsp:nvSpPr>
      <dsp:spPr>
        <a:xfrm>
          <a:off x="0" y="367173"/>
          <a:ext cx="8229600" cy="1196909"/>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tr-TR" sz="3100" kern="1200" dirty="0" smtClean="0"/>
            <a:t>Y: Yalnızca kız çocukları cinsel istismara uğrar. </a:t>
          </a:r>
          <a:endParaRPr lang="tr-TR" sz="3100" kern="1200" dirty="0"/>
        </a:p>
      </dsp:txBody>
      <dsp:txXfrm>
        <a:off x="58428" y="425601"/>
        <a:ext cx="8112744" cy="1080053"/>
      </dsp:txXfrm>
    </dsp:sp>
    <dsp:sp modelId="{CC09A26C-C964-4B54-BC65-32AA6D666439}">
      <dsp:nvSpPr>
        <dsp:cNvPr id="0" name=""/>
        <dsp:cNvSpPr/>
      </dsp:nvSpPr>
      <dsp:spPr>
        <a:xfrm>
          <a:off x="0" y="1564083"/>
          <a:ext cx="8229600"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tr-TR" sz="2400" kern="1200" dirty="0" smtClean="0"/>
            <a:t>D: Sadece kız çocukları değil, erkek çocukları da cinsel istismara uğrar.</a:t>
          </a:r>
          <a:endParaRPr lang="tr-TR" sz="2400" kern="1200" dirty="0"/>
        </a:p>
      </dsp:txBody>
      <dsp:txXfrm>
        <a:off x="0" y="1564083"/>
        <a:ext cx="8229600" cy="721912"/>
      </dsp:txXfrm>
    </dsp:sp>
    <dsp:sp modelId="{A7AC4121-6285-4FCE-8E0D-591EF3A5BA05}">
      <dsp:nvSpPr>
        <dsp:cNvPr id="0" name=""/>
        <dsp:cNvSpPr/>
      </dsp:nvSpPr>
      <dsp:spPr>
        <a:xfrm>
          <a:off x="0" y="2285996"/>
          <a:ext cx="8229600" cy="1196909"/>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tr-TR" sz="3100" kern="1200" dirty="0" smtClean="0"/>
            <a:t>Y: Cinsel istismar kuşkusuyla olayın üzerine gidilmesi, çocuğa daha fazla travma yaşatır. </a:t>
          </a:r>
          <a:endParaRPr lang="tr-TR" sz="3100" kern="1200" dirty="0"/>
        </a:p>
      </dsp:txBody>
      <dsp:txXfrm>
        <a:off x="58428" y="2344424"/>
        <a:ext cx="8112744" cy="1080053"/>
      </dsp:txXfrm>
    </dsp:sp>
    <dsp:sp modelId="{DD8D625C-C80F-4DD3-831F-8029EBDF0EDE}">
      <dsp:nvSpPr>
        <dsp:cNvPr id="0" name=""/>
        <dsp:cNvSpPr/>
      </dsp:nvSpPr>
      <dsp:spPr>
        <a:xfrm>
          <a:off x="0" y="3482906"/>
          <a:ext cx="822960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tr-TR" sz="2400" kern="1200" dirty="0" smtClean="0"/>
            <a:t>D: Yerinde ve uygun bir müdahale istismarı sonlandırır ve çocuğun yaşadığı travmayı atlatabilmesi için destek almasını sağlar</a:t>
          </a:r>
          <a:endParaRPr lang="tr-TR" sz="2400" kern="1200" dirty="0"/>
        </a:p>
      </dsp:txBody>
      <dsp:txXfrm>
        <a:off x="0" y="3482906"/>
        <a:ext cx="8229600" cy="102672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28.02.2021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28.02.2021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28.02.2021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t>28.02.2021</a:t>
            </a:fld>
            <a:endParaRPr lang="tr-T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r-T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E2QZNrTcf9w"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ihd.org.tr/images/pdf/cocuk_ihmalini_ve_istismarini_onleme_ogretmenler_ve_aileler_icin_egitim_klavuzu.pdf" TargetMode="External"/><Relationship Id="rId2" Type="http://schemas.openxmlformats.org/officeDocument/2006/relationships/hyperlink" Target="https://orgm.meb.gov.tr/www/icerik_goruntule.php?KNO=1036" TargetMode="External"/><Relationship Id="rId1" Type="http://schemas.openxmlformats.org/officeDocument/2006/relationships/slideLayout" Target="../slideLayouts/slideLayout2.xml"/><Relationship Id="rId4" Type="http://schemas.openxmlformats.org/officeDocument/2006/relationships/hyperlink" Target="https://ailevecalisma.gov.tr/media/2499/cocuk-bakim-kuruluslarinda-calisan-personele-yonelik-istismarla-mucadele-rehber-kitapcigi.pdf"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2915816" y="1084784"/>
            <a:ext cx="5544616" cy="2088232"/>
          </a:xfrm>
        </p:spPr>
        <p:txBody>
          <a:bodyPr>
            <a:noAutofit/>
          </a:bodyPr>
          <a:lstStyle/>
          <a:p>
            <a:r>
              <a:rPr lang="tr-TR" sz="3600" dirty="0" smtClean="0"/>
              <a:t/>
            </a:r>
            <a:br>
              <a:rPr lang="tr-TR" sz="3600" dirty="0" smtClean="0"/>
            </a:br>
            <a:r>
              <a:rPr lang="tr-TR" sz="3600" dirty="0"/>
              <a:t/>
            </a:r>
            <a:br>
              <a:rPr lang="tr-TR" sz="3600" dirty="0"/>
            </a:br>
            <a:r>
              <a:rPr lang="tr-TR" sz="3600" dirty="0" smtClean="0"/>
              <a:t>ÇOCUK İHMALİ VE İSTİMARI ÖNLEMEDE EBEVEYN VE ÖĞRETMENİN ROLÜ</a:t>
            </a:r>
            <a:endParaRPr lang="tr-TR" sz="3600" dirty="0"/>
          </a:p>
        </p:txBody>
      </p:sp>
      <p:sp>
        <p:nvSpPr>
          <p:cNvPr id="3" name="Alt Başlık 2"/>
          <p:cNvSpPr>
            <a:spLocks noGrp="1"/>
          </p:cNvSpPr>
          <p:nvPr>
            <p:ph type="subTitle" idx="1"/>
          </p:nvPr>
        </p:nvSpPr>
        <p:spPr>
          <a:xfrm>
            <a:off x="827584" y="3429000"/>
            <a:ext cx="8110031" cy="2808312"/>
          </a:xfrm>
        </p:spPr>
        <p:txBody>
          <a:bodyPr>
            <a:normAutofit/>
          </a:bodyPr>
          <a:lstStyle/>
          <a:p>
            <a:pPr algn="r"/>
            <a:r>
              <a:rPr lang="tr-TR" dirty="0" smtClean="0"/>
              <a:t>		Cansu Kılıçaslan</a:t>
            </a:r>
          </a:p>
          <a:p>
            <a:pPr algn="r"/>
            <a:r>
              <a:rPr lang="tr-TR" dirty="0" smtClean="0"/>
              <a:t>		</a:t>
            </a:r>
            <a:r>
              <a:rPr lang="tr-TR" dirty="0" err="1" smtClean="0"/>
              <a:t>Ataşehir</a:t>
            </a:r>
            <a:r>
              <a:rPr lang="tr-TR" dirty="0" smtClean="0"/>
              <a:t> Rehberlik ve Araştırma Merkezi</a:t>
            </a:r>
          </a:p>
          <a:p>
            <a:pPr algn="r"/>
            <a:endParaRPr lang="tr-TR" dirty="0"/>
          </a:p>
          <a:p>
            <a:pPr algn="r"/>
            <a:r>
              <a:rPr lang="tr-TR" dirty="0" err="1" smtClean="0"/>
              <a:t>atasehirram</a:t>
            </a:r>
            <a:endParaRPr lang="tr-TR" dirty="0" smtClean="0"/>
          </a:p>
          <a:p>
            <a:pPr algn="r"/>
            <a:r>
              <a:rPr lang="tr-TR" dirty="0" err="1" smtClean="0"/>
              <a:t>AtasehirRam</a:t>
            </a:r>
            <a:endParaRPr lang="tr-TR" dirty="0" smtClean="0"/>
          </a:p>
          <a:p>
            <a:pPr algn="r"/>
            <a:r>
              <a:rPr lang="tr-TR" dirty="0" smtClean="0"/>
              <a:t>548 21 21</a:t>
            </a:r>
          </a:p>
          <a:p>
            <a:pPr algn="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645024"/>
            <a:ext cx="1966942" cy="165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268760"/>
            <a:ext cx="2163911" cy="15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6376" y="4752116"/>
            <a:ext cx="319757" cy="31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7150" y="5067713"/>
            <a:ext cx="7191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6283" y="5676243"/>
            <a:ext cx="489850" cy="41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127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İHMAL</a:t>
            </a:r>
            <a:endParaRPr lang="tr-TR" dirty="0"/>
          </a:p>
        </p:txBody>
      </p:sp>
      <p:sp>
        <p:nvSpPr>
          <p:cNvPr id="3" name="İçerik Yer Tutucusu 2"/>
          <p:cNvSpPr>
            <a:spLocks noGrp="1"/>
          </p:cNvSpPr>
          <p:nvPr>
            <p:ph idx="1"/>
          </p:nvPr>
        </p:nvSpPr>
        <p:spPr/>
        <p:txBody>
          <a:bodyPr/>
          <a:lstStyle/>
          <a:p>
            <a:r>
              <a:rPr lang="tr-TR" dirty="0"/>
              <a:t>Çocuğa bakmakla yükümlü kimselerin; </a:t>
            </a:r>
            <a:endParaRPr lang="tr-TR" dirty="0" smtClean="0"/>
          </a:p>
          <a:p>
            <a:endParaRPr lang="tr-TR" dirty="0"/>
          </a:p>
          <a:p>
            <a:pPr marL="0" indent="0">
              <a:buNone/>
            </a:pPr>
            <a:r>
              <a:rPr lang="tr-TR" b="1" dirty="0" smtClean="0"/>
              <a:t>Çocuğun</a:t>
            </a:r>
            <a:r>
              <a:rPr lang="tr-TR" dirty="0" smtClean="0"/>
              <a:t> </a:t>
            </a:r>
            <a:r>
              <a:rPr lang="tr-TR" dirty="0"/>
              <a:t>beslenme, giyinme, barınma, eğitim, sağlık, diş sağlığı ve sevgi gibi </a:t>
            </a:r>
            <a:r>
              <a:rPr lang="tr-TR" b="1" dirty="0"/>
              <a:t>temel gereksinimlerini karşılamada ihmal göstermesi. </a:t>
            </a:r>
            <a:endParaRPr lang="tr-TR" b="1" dirty="0" smtClean="0"/>
          </a:p>
          <a:p>
            <a:pPr marL="0" indent="0">
              <a:buNone/>
            </a:pPr>
            <a:endParaRPr lang="tr-TR" dirty="0"/>
          </a:p>
          <a:p>
            <a:r>
              <a:rPr lang="tr-TR" dirty="0" smtClean="0"/>
              <a:t>Çocuğun </a:t>
            </a:r>
            <a:r>
              <a:rPr lang="tr-TR" dirty="0"/>
              <a:t>beden ve ruh sağlığının veya bedensel, duygusal, sosyal ya da ahlaki gelişiminin engellenmesi</a:t>
            </a:r>
            <a:r>
              <a:rPr lang="tr-TR" dirty="0" smtClean="0"/>
              <a:t>.</a:t>
            </a:r>
          </a:p>
          <a:p>
            <a:endParaRPr lang="tr-TR" dirty="0"/>
          </a:p>
        </p:txBody>
      </p:sp>
    </p:spTree>
    <p:extLst>
      <p:ext uri="{BB962C8B-B14F-4D97-AF65-F5344CB8AC3E}">
        <p14:creationId xmlns:p14="http://schemas.microsoft.com/office/powerpoint/2010/main" val="2309353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FİZİKSEL-EĞİTİMSEL-DUYGUSAL İHMAL</a:t>
            </a:r>
            <a:endParaRPr lang="tr-TR" dirty="0"/>
          </a:p>
        </p:txBody>
      </p:sp>
      <p:sp>
        <p:nvSpPr>
          <p:cNvPr id="3" name="İçerik Yer Tutucusu 2"/>
          <p:cNvSpPr>
            <a:spLocks noGrp="1"/>
          </p:cNvSpPr>
          <p:nvPr>
            <p:ph idx="1"/>
          </p:nvPr>
        </p:nvSpPr>
        <p:spPr/>
        <p:txBody>
          <a:bodyPr>
            <a:normAutofit fontScale="92500" lnSpcReduction="20000"/>
          </a:bodyPr>
          <a:lstStyle/>
          <a:p>
            <a:r>
              <a:rPr lang="tr-TR" altLang="tr-TR" dirty="0"/>
              <a:t>Çocuğun temel tıbbi ihtiyaçlarının karşılanmaması</a:t>
            </a:r>
          </a:p>
          <a:p>
            <a:r>
              <a:rPr lang="tr-TR" altLang="tr-TR" dirty="0"/>
              <a:t>Çocuğa düzenli ve besleyici öğünlerin, temiz ve yeterli giysinin sağlanmaması</a:t>
            </a:r>
          </a:p>
          <a:p>
            <a:r>
              <a:rPr lang="tr-TR" altLang="tr-TR" dirty="0"/>
              <a:t>Çocuğun bakacak yetişkin bulunmadan uzun süre yalnız bırakılması</a:t>
            </a:r>
          </a:p>
          <a:p>
            <a:r>
              <a:rPr lang="tr-TR" altLang="tr-TR" dirty="0"/>
              <a:t>Çocuğun gece geç saatlere kadar nerede olduğunun bilinmemesi ve umursanmaması</a:t>
            </a:r>
          </a:p>
          <a:p>
            <a:r>
              <a:rPr lang="tr-TR" altLang="tr-TR" dirty="0">
                <a:solidFill>
                  <a:schemeClr val="accent6"/>
                </a:solidFill>
              </a:rPr>
              <a:t>Çocuğun zorunlu eğitim çağına gelmesine rağmen okula gönderilmemesi</a:t>
            </a:r>
          </a:p>
          <a:p>
            <a:r>
              <a:rPr lang="tr-TR" altLang="tr-TR" dirty="0">
                <a:solidFill>
                  <a:srgbClr val="002060"/>
                </a:solidFill>
              </a:rPr>
              <a:t>Çocuğa yetersiz ilgi ve şefkat göstermek</a:t>
            </a:r>
          </a:p>
          <a:p>
            <a:r>
              <a:rPr lang="tr-TR" altLang="tr-TR" dirty="0">
                <a:solidFill>
                  <a:srgbClr val="002060"/>
                </a:solidFill>
              </a:rPr>
              <a:t>Çocuğun aile içinde şiddet ve kötü muameleye şahit olmasına izin vermek</a:t>
            </a:r>
          </a:p>
          <a:p>
            <a:r>
              <a:rPr lang="tr-TR" altLang="tr-TR" dirty="0">
                <a:solidFill>
                  <a:srgbClr val="002060"/>
                </a:solidFill>
              </a:rPr>
              <a:t>Çocuğun </a:t>
            </a:r>
            <a:r>
              <a:rPr lang="tr-TR" altLang="tr-TR" dirty="0" err="1">
                <a:solidFill>
                  <a:srgbClr val="002060"/>
                </a:solidFill>
              </a:rPr>
              <a:t>alkol,uyuşturucu</a:t>
            </a:r>
            <a:r>
              <a:rPr lang="tr-TR" altLang="tr-TR" dirty="0">
                <a:solidFill>
                  <a:srgbClr val="002060"/>
                </a:solidFill>
              </a:rPr>
              <a:t> kullanmasına izin vermek.</a:t>
            </a:r>
          </a:p>
          <a:p>
            <a:r>
              <a:rPr lang="tr-TR" altLang="tr-TR" dirty="0">
                <a:solidFill>
                  <a:srgbClr val="002060"/>
                </a:solidFill>
              </a:rPr>
              <a:t>Çocuğun suç </a:t>
            </a:r>
            <a:r>
              <a:rPr lang="tr-TR" altLang="tr-TR" dirty="0" err="1">
                <a:solidFill>
                  <a:srgbClr val="002060"/>
                </a:solidFill>
              </a:rPr>
              <a:t>işleme,saldırganlık</a:t>
            </a:r>
            <a:r>
              <a:rPr lang="tr-TR" altLang="tr-TR" dirty="0">
                <a:solidFill>
                  <a:srgbClr val="002060"/>
                </a:solidFill>
              </a:rPr>
              <a:t> gibi uyumsuz davranışlarına destek olmak  ya da bu davranışları görmezden gelmek.</a:t>
            </a:r>
          </a:p>
          <a:p>
            <a:endParaRPr lang="tr-TR" dirty="0"/>
          </a:p>
        </p:txBody>
      </p:sp>
    </p:spTree>
    <p:extLst>
      <p:ext uri="{BB962C8B-B14F-4D97-AF65-F5344CB8AC3E}">
        <p14:creationId xmlns:p14="http://schemas.microsoft.com/office/powerpoint/2010/main" val="1418758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RİSK FAKTÖRLERİ</a:t>
            </a:r>
            <a:endParaRPr lang="tr-TR" dirty="0"/>
          </a:p>
        </p:txBody>
      </p:sp>
      <p:sp>
        <p:nvSpPr>
          <p:cNvPr id="3" name="İçerik Yer Tutucusu 2"/>
          <p:cNvSpPr>
            <a:spLocks noGrp="1"/>
          </p:cNvSpPr>
          <p:nvPr>
            <p:ph idx="1"/>
          </p:nvPr>
        </p:nvSpPr>
        <p:spPr/>
        <p:txBody>
          <a:bodyPr/>
          <a:lstStyle/>
          <a:p>
            <a:pPr algn="just"/>
            <a:r>
              <a:rPr lang="tr-TR" dirty="0" smtClean="0">
                <a:solidFill>
                  <a:schemeClr val="tx2"/>
                </a:solidFill>
              </a:rPr>
              <a:t>Çocukla ilişkili</a:t>
            </a:r>
          </a:p>
          <a:p>
            <a:pPr algn="just"/>
            <a:r>
              <a:rPr lang="tr-TR" dirty="0" smtClean="0"/>
              <a:t>İstenmeyen </a:t>
            </a:r>
            <a:r>
              <a:rPr lang="tr-TR" dirty="0"/>
              <a:t>çocuklar ya da istenmeyen cinsiyette çocuklar, doğum </a:t>
            </a:r>
            <a:r>
              <a:rPr lang="tr-TR" dirty="0" smtClean="0"/>
              <a:t>anomaliler, mizaç </a:t>
            </a:r>
            <a:r>
              <a:rPr lang="tr-TR" dirty="0"/>
              <a:t>vb. nedenlerle ailenin beklentilerini karşılayamayan çocuklar</a:t>
            </a:r>
          </a:p>
          <a:p>
            <a:pPr algn="just"/>
            <a:r>
              <a:rPr lang="tr-TR" dirty="0" smtClean="0"/>
              <a:t>Zihinsel </a:t>
            </a:r>
            <a:r>
              <a:rPr lang="tr-TR" dirty="0"/>
              <a:t>gerilik, erken doğum, kronik hastalık gibi nedenlerle sürekli </a:t>
            </a:r>
            <a:r>
              <a:rPr lang="tr-TR" dirty="0" smtClean="0"/>
              <a:t>bakım gerektiren </a:t>
            </a:r>
            <a:r>
              <a:rPr lang="tr-TR" dirty="0"/>
              <a:t>çocuklar</a:t>
            </a:r>
          </a:p>
          <a:p>
            <a:pPr algn="just"/>
            <a:r>
              <a:rPr lang="tr-TR" dirty="0" smtClean="0"/>
              <a:t>Engelli </a:t>
            </a:r>
            <a:r>
              <a:rPr lang="tr-TR" dirty="0"/>
              <a:t>çocuklar</a:t>
            </a:r>
          </a:p>
          <a:p>
            <a:pPr algn="just"/>
            <a:r>
              <a:rPr lang="tr-TR" dirty="0" err="1" smtClean="0"/>
              <a:t>Hiperaktivitesi</a:t>
            </a:r>
            <a:r>
              <a:rPr lang="tr-TR" dirty="0"/>
              <a:t>, tehlikeli davranış sorunları olan çocuklar</a:t>
            </a:r>
          </a:p>
          <a:p>
            <a:pPr algn="just"/>
            <a:r>
              <a:rPr lang="tr-TR" dirty="0" smtClean="0"/>
              <a:t>Üvey </a:t>
            </a:r>
            <a:r>
              <a:rPr lang="tr-TR" dirty="0"/>
              <a:t>çocuklar</a:t>
            </a:r>
          </a:p>
          <a:p>
            <a:pPr algn="just"/>
            <a:r>
              <a:rPr lang="tr-TR" dirty="0" smtClean="0"/>
              <a:t>Sık </a:t>
            </a:r>
            <a:r>
              <a:rPr lang="tr-TR" dirty="0"/>
              <a:t>ve uzun süre ağlayan çocuklar</a:t>
            </a:r>
          </a:p>
        </p:txBody>
      </p:sp>
    </p:spTree>
    <p:extLst>
      <p:ext uri="{BB962C8B-B14F-4D97-AF65-F5344CB8AC3E}">
        <p14:creationId xmlns:p14="http://schemas.microsoft.com/office/powerpoint/2010/main" val="1617298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Anne-baba ya da bakım veren kişi ile ilişkili</a:t>
            </a:r>
          </a:p>
        </p:txBody>
      </p:sp>
      <p:sp>
        <p:nvSpPr>
          <p:cNvPr id="3" name="İçerik Yer Tutucusu 2"/>
          <p:cNvSpPr>
            <a:spLocks noGrp="1"/>
          </p:cNvSpPr>
          <p:nvPr>
            <p:ph idx="1"/>
          </p:nvPr>
        </p:nvSpPr>
        <p:spPr/>
        <p:txBody>
          <a:bodyPr/>
          <a:lstStyle/>
          <a:p>
            <a:r>
              <a:rPr lang="tr-TR" dirty="0" smtClean="0"/>
              <a:t>Genç </a:t>
            </a:r>
            <a:r>
              <a:rPr lang="tr-TR" dirty="0"/>
              <a:t>ebeveyn, yalnız yaşayan </a:t>
            </a:r>
            <a:r>
              <a:rPr lang="tr-TR" dirty="0" smtClean="0"/>
              <a:t>ebeveyn?</a:t>
            </a:r>
            <a:endParaRPr lang="tr-TR" dirty="0"/>
          </a:p>
          <a:p>
            <a:r>
              <a:rPr lang="tr-TR" dirty="0" smtClean="0"/>
              <a:t>Eğitim </a:t>
            </a:r>
            <a:r>
              <a:rPr lang="tr-TR" dirty="0"/>
              <a:t>eksikliği (Çocuk gelişimi hakkında bilgisizlik, bilinçsizlik)</a:t>
            </a:r>
          </a:p>
          <a:p>
            <a:r>
              <a:rPr lang="tr-TR" dirty="0" smtClean="0"/>
              <a:t>Alkol </a:t>
            </a:r>
            <a:r>
              <a:rPr lang="tr-TR" dirty="0"/>
              <a:t>ve/veya uyuşturucu kullanıyor olmak</a:t>
            </a:r>
          </a:p>
          <a:p>
            <a:r>
              <a:rPr lang="tr-TR" dirty="0" smtClean="0"/>
              <a:t> </a:t>
            </a:r>
            <a:r>
              <a:rPr lang="tr-TR" dirty="0"/>
              <a:t>Çocukken istismara uğramış olmak</a:t>
            </a:r>
          </a:p>
          <a:p>
            <a:r>
              <a:rPr lang="tr-TR" dirty="0" smtClean="0"/>
              <a:t>Fiziksel </a:t>
            </a:r>
            <a:r>
              <a:rPr lang="tr-TR" dirty="0"/>
              <a:t>veya psikiyatrik bir hastalık varlığı</a:t>
            </a:r>
          </a:p>
          <a:p>
            <a:r>
              <a:rPr lang="tr-TR" dirty="0" smtClean="0"/>
              <a:t>Dürtü </a:t>
            </a:r>
            <a:r>
              <a:rPr lang="tr-TR" dirty="0"/>
              <a:t>ve öfke kontrolünün yetersizliği</a:t>
            </a:r>
          </a:p>
          <a:p>
            <a:r>
              <a:rPr lang="tr-TR" dirty="0" smtClean="0"/>
              <a:t>Toplumsal </a:t>
            </a:r>
            <a:r>
              <a:rPr lang="tr-TR" dirty="0"/>
              <a:t>iletişim becerilerinin yetersizliği</a:t>
            </a:r>
          </a:p>
        </p:txBody>
      </p:sp>
    </p:spTree>
    <p:extLst>
      <p:ext uri="{BB962C8B-B14F-4D97-AF65-F5344CB8AC3E}">
        <p14:creationId xmlns:p14="http://schemas.microsoft.com/office/powerpoint/2010/main" val="87321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ÇEVRESEL</a:t>
            </a:r>
            <a:endParaRPr lang="tr-TR" dirty="0"/>
          </a:p>
        </p:txBody>
      </p:sp>
      <p:sp>
        <p:nvSpPr>
          <p:cNvPr id="3" name="İçerik Yer Tutucusu 2"/>
          <p:cNvSpPr>
            <a:spLocks noGrp="1"/>
          </p:cNvSpPr>
          <p:nvPr>
            <p:ph idx="1"/>
          </p:nvPr>
        </p:nvSpPr>
        <p:spPr/>
        <p:txBody>
          <a:bodyPr/>
          <a:lstStyle/>
          <a:p>
            <a:r>
              <a:rPr lang="tr-TR" dirty="0"/>
              <a:t>Uygun beslenme, barınma ve bakım olanaklarının yetersizliği</a:t>
            </a:r>
          </a:p>
          <a:p>
            <a:r>
              <a:rPr lang="tr-TR" dirty="0"/>
              <a:t>• İşsizlik oranlarının yüksek, geçim sıkıntısının yaygın olması</a:t>
            </a:r>
          </a:p>
          <a:p>
            <a:r>
              <a:rPr lang="tr-TR" dirty="0"/>
              <a:t>• Uyuşturucu ticaretinin varlığı</a:t>
            </a:r>
          </a:p>
          <a:p>
            <a:r>
              <a:rPr lang="tr-TR" dirty="0"/>
              <a:t>• Çocuğun savunuculuğunu yapacak kurum ve yapıların yetersizliği</a:t>
            </a:r>
          </a:p>
          <a:p>
            <a:r>
              <a:rPr lang="tr-TR" dirty="0"/>
              <a:t>• Çocuk işçiliği konusunda denetleme ve rehabilitasyonun yetersizliği</a:t>
            </a:r>
          </a:p>
        </p:txBody>
      </p:sp>
    </p:spTree>
    <p:extLst>
      <p:ext uri="{BB962C8B-B14F-4D97-AF65-F5344CB8AC3E}">
        <p14:creationId xmlns:p14="http://schemas.microsoft.com/office/powerpoint/2010/main" val="4198892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İLİŞKİSEL</a:t>
            </a:r>
            <a:endParaRPr lang="tr-TR" dirty="0"/>
          </a:p>
        </p:txBody>
      </p:sp>
      <p:sp>
        <p:nvSpPr>
          <p:cNvPr id="3" name="İçerik Yer Tutucusu 2"/>
          <p:cNvSpPr>
            <a:spLocks noGrp="1"/>
          </p:cNvSpPr>
          <p:nvPr>
            <p:ph idx="1"/>
          </p:nvPr>
        </p:nvSpPr>
        <p:spPr/>
        <p:txBody>
          <a:bodyPr>
            <a:normAutofit/>
          </a:bodyPr>
          <a:lstStyle/>
          <a:p>
            <a:r>
              <a:rPr lang="tr-TR" dirty="0"/>
              <a:t>Ebeveyn ve çocuk bağının kopuk olması ve bağın kurulamaması</a:t>
            </a:r>
          </a:p>
          <a:p>
            <a:r>
              <a:rPr lang="tr-TR" dirty="0" smtClean="0"/>
              <a:t>Çok </a:t>
            </a:r>
            <a:r>
              <a:rPr lang="tr-TR" dirty="0"/>
              <a:t>çocuklu, katı disiplin uygulayan aileler</a:t>
            </a:r>
          </a:p>
          <a:p>
            <a:r>
              <a:rPr lang="tr-TR" dirty="0" smtClean="0"/>
              <a:t>Ekonomik </a:t>
            </a:r>
            <a:r>
              <a:rPr lang="tr-TR" dirty="0"/>
              <a:t>sıkıntı, işsizlik, aile içi şiddet varlığı</a:t>
            </a:r>
          </a:p>
          <a:p>
            <a:r>
              <a:rPr lang="tr-TR" dirty="0" smtClean="0"/>
              <a:t>Sosyal </a:t>
            </a:r>
            <a:r>
              <a:rPr lang="tr-TR" dirty="0"/>
              <a:t>destek sistemlerinin yetersizliği</a:t>
            </a:r>
          </a:p>
          <a:p>
            <a:r>
              <a:rPr lang="tr-TR" dirty="0" smtClean="0"/>
              <a:t>Evlilikteki </a:t>
            </a:r>
            <a:r>
              <a:rPr lang="tr-TR" dirty="0"/>
              <a:t>veya yakın ilişkilerdeki sorunlar nedeniyle aile </a:t>
            </a:r>
            <a:r>
              <a:rPr lang="tr-TR" dirty="0" smtClean="0"/>
              <a:t>yapısının bozulması</a:t>
            </a:r>
            <a:r>
              <a:rPr lang="tr-TR" dirty="0"/>
              <a:t>, bunun sonucunda çocukta veya erişkinde duygusal </a:t>
            </a:r>
            <a:r>
              <a:rPr lang="tr-TR" dirty="0" smtClean="0"/>
              <a:t>ve zihinsel </a:t>
            </a:r>
            <a:r>
              <a:rPr lang="tr-TR" dirty="0"/>
              <a:t>sorunların ortaya çıkması</a:t>
            </a:r>
          </a:p>
          <a:p>
            <a:r>
              <a:rPr lang="tr-TR" dirty="0" smtClean="0"/>
              <a:t>Aile </a:t>
            </a:r>
            <a:r>
              <a:rPr lang="tr-TR" dirty="0"/>
              <a:t>bireyleri arasındaki bağın zayıf olması, sözel ve </a:t>
            </a:r>
            <a:r>
              <a:rPr lang="tr-TR" dirty="0" smtClean="0"/>
              <a:t>psikolojik çatışmaların </a:t>
            </a:r>
            <a:r>
              <a:rPr lang="tr-TR" dirty="0"/>
              <a:t>sık yaşanması</a:t>
            </a:r>
          </a:p>
        </p:txBody>
      </p:sp>
    </p:spTree>
    <p:extLst>
      <p:ext uri="{BB962C8B-B14F-4D97-AF65-F5344CB8AC3E}">
        <p14:creationId xmlns:p14="http://schemas.microsoft.com/office/powerpoint/2010/main" val="264210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TOPLUMSAL</a:t>
            </a:r>
            <a:endParaRPr lang="tr-TR" dirty="0"/>
          </a:p>
        </p:txBody>
      </p:sp>
      <p:sp>
        <p:nvSpPr>
          <p:cNvPr id="3" name="İçerik Yer Tutucusu 2"/>
          <p:cNvSpPr>
            <a:spLocks noGrp="1"/>
          </p:cNvSpPr>
          <p:nvPr>
            <p:ph idx="1"/>
          </p:nvPr>
        </p:nvSpPr>
        <p:spPr/>
        <p:txBody>
          <a:bodyPr/>
          <a:lstStyle/>
          <a:p>
            <a:r>
              <a:rPr lang="tr-TR" dirty="0"/>
              <a:t> Çocuğu koruyan yasaların yetersizliği</a:t>
            </a:r>
          </a:p>
          <a:p>
            <a:r>
              <a:rPr lang="tr-TR" dirty="0" smtClean="0"/>
              <a:t>Çocuğa </a:t>
            </a:r>
            <a:r>
              <a:rPr lang="tr-TR" dirty="0"/>
              <a:t>verilen değerin düşük olması</a:t>
            </a:r>
          </a:p>
          <a:p>
            <a:r>
              <a:rPr lang="tr-TR" dirty="0" smtClean="0"/>
              <a:t>Cinsel </a:t>
            </a:r>
            <a:r>
              <a:rPr lang="tr-TR" dirty="0"/>
              <a:t>ayrımcılık ve toplumsal eşitsizlik</a:t>
            </a:r>
          </a:p>
          <a:p>
            <a:r>
              <a:rPr lang="tr-TR" dirty="0" smtClean="0"/>
              <a:t>Şiddetin </a:t>
            </a:r>
            <a:r>
              <a:rPr lang="tr-TR" dirty="0"/>
              <a:t>kabul edilir olması, hoş görüyle karşılanması , </a:t>
            </a:r>
            <a:r>
              <a:rPr lang="tr-TR" dirty="0" smtClean="0"/>
              <a:t>organize şiddetin </a:t>
            </a:r>
            <a:r>
              <a:rPr lang="tr-TR" dirty="0"/>
              <a:t>varlığı (savaş, terör, yüksek suç oranları)</a:t>
            </a:r>
          </a:p>
          <a:p>
            <a:r>
              <a:rPr lang="tr-TR" dirty="0" err="1" smtClean="0"/>
              <a:t>Pedofili</a:t>
            </a:r>
            <a:endParaRPr lang="tr-TR" dirty="0"/>
          </a:p>
          <a:p>
            <a:r>
              <a:rPr lang="tr-TR" dirty="0" smtClean="0"/>
              <a:t> </a:t>
            </a:r>
            <a:r>
              <a:rPr lang="tr-TR" dirty="0"/>
              <a:t>Kontrolsüz internet</a:t>
            </a:r>
          </a:p>
          <a:p>
            <a:r>
              <a:rPr lang="tr-TR" dirty="0" smtClean="0"/>
              <a:t>Kültürel </a:t>
            </a:r>
            <a:r>
              <a:rPr lang="tr-TR" dirty="0"/>
              <a:t>normlar</a:t>
            </a:r>
          </a:p>
        </p:txBody>
      </p:sp>
    </p:spTree>
    <p:extLst>
      <p:ext uri="{BB962C8B-B14F-4D97-AF65-F5344CB8AC3E}">
        <p14:creationId xmlns:p14="http://schemas.microsoft.com/office/powerpoint/2010/main" val="3382781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Çocukluk çağında istismar şu şekillerde olabilir:</a:t>
            </a:r>
          </a:p>
          <a:p>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2345968893"/>
              </p:ext>
            </p:extLst>
          </p:nvPr>
        </p:nvGraphicFramePr>
        <p:xfrm>
          <a:off x="611560" y="2132856"/>
          <a:ext cx="7992888" cy="4291107"/>
        </p:xfrm>
        <a:graphic>
          <a:graphicData uri="http://schemas.openxmlformats.org/drawingml/2006/table">
            <a:tbl>
              <a:tblPr firstRow="1" bandRow="1">
                <a:tableStyleId>{5C22544A-7EE6-4342-B048-85BDC9FD1C3A}</a:tableStyleId>
              </a:tblPr>
              <a:tblGrid>
                <a:gridCol w="7992888"/>
              </a:tblGrid>
              <a:tr h="576064">
                <a:tc>
                  <a:txBody>
                    <a:bodyPr/>
                    <a:lstStyle/>
                    <a:p>
                      <a:r>
                        <a:rPr lang="tr-TR" b="0" dirty="0" smtClean="0">
                          <a:solidFill>
                            <a:schemeClr val="tx1"/>
                          </a:solidFill>
                        </a:rPr>
                        <a:t>Çocuğa cinsel içerikli şeyler söylemek ve çocukla aynı içerikte konuşmalar yapmak</a:t>
                      </a:r>
                      <a:endParaRPr lang="tr-TR" b="0" dirty="0">
                        <a:solidFill>
                          <a:schemeClr val="tx1"/>
                        </a:solidFill>
                      </a:endParaRPr>
                    </a:p>
                  </a:txBody>
                  <a:tcPr>
                    <a:solidFill>
                      <a:schemeClr val="tx2">
                        <a:lumMod val="40000"/>
                        <a:lumOff val="60000"/>
                      </a:schemeClr>
                    </a:solidFill>
                  </a:tcPr>
                </a:tc>
              </a:tr>
              <a:tr h="466665">
                <a:tc>
                  <a:txBody>
                    <a:bodyPr/>
                    <a:lstStyle/>
                    <a:p>
                      <a:r>
                        <a:rPr lang="tr-TR" dirty="0" smtClean="0">
                          <a:solidFill>
                            <a:schemeClr val="tx1"/>
                          </a:solidFill>
                        </a:rPr>
                        <a:t>Teşhircilik, Röntgencilik</a:t>
                      </a:r>
                      <a:endParaRPr lang="tr-TR" dirty="0">
                        <a:solidFill>
                          <a:schemeClr val="tx1"/>
                        </a:solidFill>
                      </a:endParaRPr>
                    </a:p>
                  </a:txBody>
                  <a:tcPr>
                    <a:solidFill>
                      <a:schemeClr val="tx2">
                        <a:lumMod val="40000"/>
                        <a:lumOff val="60000"/>
                      </a:schemeClr>
                    </a:solidFill>
                  </a:tcPr>
                </a:tc>
              </a:tr>
              <a:tr h="466665">
                <a:tc>
                  <a:txBody>
                    <a:bodyPr/>
                    <a:lstStyle/>
                    <a:p>
                      <a:r>
                        <a:rPr lang="tr-TR" dirty="0" smtClean="0">
                          <a:solidFill>
                            <a:schemeClr val="tx1"/>
                          </a:solidFill>
                        </a:rPr>
                        <a:t>Çocuğun cinsel ilişki sahnesine doğrudan şahit olması</a:t>
                      </a:r>
                      <a:endParaRPr lang="tr-TR" dirty="0">
                        <a:solidFill>
                          <a:schemeClr val="tx1"/>
                        </a:solidFill>
                      </a:endParaRPr>
                    </a:p>
                  </a:txBody>
                  <a:tcPr>
                    <a:solidFill>
                      <a:schemeClr val="tx2">
                        <a:lumMod val="40000"/>
                        <a:lumOff val="60000"/>
                      </a:schemeClr>
                    </a:solidFill>
                  </a:tcPr>
                </a:tc>
              </a:tr>
              <a:tr h="805476">
                <a:tc>
                  <a:txBody>
                    <a:bodyPr/>
                    <a:lstStyle/>
                    <a:p>
                      <a:r>
                        <a:rPr lang="tr-TR" dirty="0" smtClean="0">
                          <a:solidFill>
                            <a:schemeClr val="tx1"/>
                          </a:solidFill>
                        </a:rPr>
                        <a:t>Çocuğa cinsel organ göstermek, çocuğun cinsel organlarını göstermesini istemek, banyodayken çocuğu seyretmek,</a:t>
                      </a:r>
                      <a:endParaRPr lang="tr-TR" dirty="0">
                        <a:solidFill>
                          <a:schemeClr val="tx1"/>
                        </a:solidFill>
                      </a:endParaRPr>
                    </a:p>
                  </a:txBody>
                  <a:tcPr>
                    <a:solidFill>
                      <a:schemeClr val="tx2">
                        <a:lumMod val="40000"/>
                        <a:lumOff val="60000"/>
                      </a:schemeClr>
                    </a:solidFill>
                  </a:tcPr>
                </a:tc>
              </a:tr>
              <a:tr h="805476">
                <a:tc>
                  <a:txBody>
                    <a:bodyPr/>
                    <a:lstStyle/>
                    <a:p>
                      <a:r>
                        <a:rPr lang="tr-TR" dirty="0" smtClean="0">
                          <a:solidFill>
                            <a:schemeClr val="tx1"/>
                          </a:solidFill>
                        </a:rPr>
                        <a:t>Çocuğa cinsel içerikli materyal göstermek (pornografik film seyrettirmek, fotoğraflar göstermek)</a:t>
                      </a:r>
                      <a:endParaRPr lang="tr-TR" dirty="0">
                        <a:solidFill>
                          <a:schemeClr val="tx1"/>
                        </a:solidFill>
                      </a:endParaRPr>
                    </a:p>
                  </a:txBody>
                  <a:tcPr>
                    <a:solidFill>
                      <a:schemeClr val="tx2">
                        <a:lumMod val="40000"/>
                        <a:lumOff val="60000"/>
                      </a:schemeClr>
                    </a:solidFill>
                  </a:tcPr>
                </a:tc>
              </a:tr>
              <a:tr h="466665">
                <a:tc>
                  <a:txBody>
                    <a:bodyPr/>
                    <a:lstStyle/>
                    <a:p>
                      <a:r>
                        <a:rPr lang="tr-TR" dirty="0" smtClean="0">
                          <a:solidFill>
                            <a:schemeClr val="tx1"/>
                          </a:solidFill>
                        </a:rPr>
                        <a:t>Çocuğu pornografik malzemeler için kullanmak</a:t>
                      </a:r>
                      <a:endParaRPr lang="tr-TR" dirty="0">
                        <a:solidFill>
                          <a:schemeClr val="tx1"/>
                        </a:solidFill>
                      </a:endParaRPr>
                    </a:p>
                  </a:txBody>
                  <a:tcPr>
                    <a:solidFill>
                      <a:schemeClr val="tx2">
                        <a:lumMod val="40000"/>
                        <a:lumOff val="60000"/>
                      </a:schemeClr>
                    </a:solidFill>
                  </a:tcPr>
                </a:tc>
              </a:tr>
              <a:tr h="466665">
                <a:tc>
                  <a:txBody>
                    <a:bodyPr/>
                    <a:lstStyle/>
                    <a:p>
                      <a:r>
                        <a:rPr lang="tr-TR" dirty="0" smtClean="0"/>
                        <a:t>Çocuğa dokunarak ya da çocuğun istismarcıya dokunması istenerek gerçekleşebilir.</a:t>
                      </a:r>
                      <a:endParaRPr lang="tr-TR" dirty="0">
                        <a:solidFill>
                          <a:schemeClr val="tx1"/>
                        </a:solidFill>
                      </a:endParaRPr>
                    </a:p>
                  </a:txBody>
                  <a:tcPr>
                    <a:solidFill>
                      <a:schemeClr val="tx2">
                        <a:lumMod val="40000"/>
                        <a:lumOff val="60000"/>
                      </a:schemeClr>
                    </a:solidFill>
                  </a:tcPr>
                </a:tc>
              </a:tr>
            </a:tbl>
          </a:graphicData>
        </a:graphic>
      </p:graphicFrame>
    </p:spTree>
    <p:extLst>
      <p:ext uri="{BB962C8B-B14F-4D97-AF65-F5344CB8AC3E}">
        <p14:creationId xmlns:p14="http://schemas.microsoft.com/office/powerpoint/2010/main" val="1848304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ENSEST </a:t>
            </a:r>
            <a:br>
              <a:rPr lang="tr-TR" dirty="0"/>
            </a:br>
            <a:endParaRPr lang="tr-TR" dirty="0"/>
          </a:p>
        </p:txBody>
      </p:sp>
      <p:sp>
        <p:nvSpPr>
          <p:cNvPr id="3" name="İçerik Yer Tutucusu 2"/>
          <p:cNvSpPr>
            <a:spLocks noGrp="1"/>
          </p:cNvSpPr>
          <p:nvPr>
            <p:ph idx="1"/>
          </p:nvPr>
        </p:nvSpPr>
        <p:spPr/>
        <p:txBody>
          <a:bodyPr/>
          <a:lstStyle/>
          <a:p>
            <a:r>
              <a:rPr lang="tr-TR" dirty="0" smtClean="0"/>
              <a:t>Kanunen </a:t>
            </a:r>
            <a:r>
              <a:rPr lang="tr-TR" dirty="0"/>
              <a:t>evlenmelerine izin verilmeyen iki kişi arasındaki cinsel ilişki </a:t>
            </a:r>
            <a:r>
              <a:rPr lang="tr-TR" dirty="0" err="1"/>
              <a:t>ensest</a:t>
            </a:r>
            <a:r>
              <a:rPr lang="tr-TR" dirty="0"/>
              <a:t> olarak tanımlanır</a:t>
            </a:r>
            <a:r>
              <a:rPr lang="tr-TR" dirty="0" smtClean="0"/>
              <a:t>.</a:t>
            </a:r>
          </a:p>
          <a:p>
            <a:r>
              <a:rPr lang="tr-TR" dirty="0" smtClean="0"/>
              <a:t> </a:t>
            </a:r>
            <a:r>
              <a:rPr lang="tr-TR" dirty="0"/>
              <a:t>Kan bağı olan baba, anne, ağabey, abla, amca, dayı, teyze, hala ve dede gibi akrabalara ek olarak, çocuk üzerinde anne-baba gibi otoritesi ve saygınlığı olan geniş bir akraba ve hısım grubu </a:t>
            </a:r>
            <a:r>
              <a:rPr lang="tr-TR" dirty="0" err="1"/>
              <a:t>ensest</a:t>
            </a:r>
            <a:r>
              <a:rPr lang="tr-TR" dirty="0"/>
              <a:t> tanımında taciz edenler arasında sayılır.  </a:t>
            </a:r>
            <a:r>
              <a:rPr lang="tr-TR" dirty="0" smtClean="0"/>
              <a:t>Örneğin </a:t>
            </a:r>
            <a:r>
              <a:rPr lang="tr-TR" dirty="0"/>
              <a:t>enişte, üvey anne-baba, üvey kardeşler bu gruptadır.</a:t>
            </a:r>
          </a:p>
        </p:txBody>
      </p:sp>
    </p:spTree>
    <p:extLst>
      <p:ext uri="{BB962C8B-B14F-4D97-AF65-F5344CB8AC3E}">
        <p14:creationId xmlns:p14="http://schemas.microsoft.com/office/powerpoint/2010/main" val="3218897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dirty="0"/>
              <a:t>ÇOCUK İHMAL İSTİSMARINI ŞÜPHESİNE NEDEN OLABİLECEK İPUÇLARI</a:t>
            </a:r>
          </a:p>
        </p:txBody>
      </p:sp>
      <p:sp>
        <p:nvSpPr>
          <p:cNvPr id="3" name="İçerik Yer Tutucusu 2"/>
          <p:cNvSpPr>
            <a:spLocks noGrp="1"/>
          </p:cNvSpPr>
          <p:nvPr>
            <p:ph idx="1"/>
          </p:nvPr>
        </p:nvSpPr>
        <p:spPr/>
        <p:txBody>
          <a:bodyPr/>
          <a:lstStyle/>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56895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039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İhmal ve istismar </a:t>
            </a:r>
          </a:p>
        </p:txBody>
      </p:sp>
      <p:sp>
        <p:nvSpPr>
          <p:cNvPr id="3" name="İçerik Yer Tutucusu 2"/>
          <p:cNvSpPr>
            <a:spLocks noGrp="1"/>
          </p:cNvSpPr>
          <p:nvPr>
            <p:ph idx="1"/>
          </p:nvPr>
        </p:nvSpPr>
        <p:spPr/>
        <p:txBody>
          <a:bodyPr/>
          <a:lstStyle/>
          <a:p>
            <a:r>
              <a:rPr lang="tr-TR" dirty="0"/>
              <a:t>Çocuğun gelişimini </a:t>
            </a:r>
            <a:r>
              <a:rPr lang="tr-TR" dirty="0" smtClean="0"/>
              <a:t>zedeleyen</a:t>
            </a:r>
          </a:p>
          <a:p>
            <a:endParaRPr lang="tr-TR" dirty="0" smtClean="0"/>
          </a:p>
          <a:p>
            <a:r>
              <a:rPr lang="tr-TR" dirty="0"/>
              <a:t>Anne/baba/bakım verici ya da herhangi bir yetişkin tarafından yapılan </a:t>
            </a:r>
            <a:endParaRPr lang="tr-TR" dirty="0" smtClean="0"/>
          </a:p>
          <a:p>
            <a:endParaRPr lang="tr-TR" dirty="0" smtClean="0"/>
          </a:p>
          <a:p>
            <a:r>
              <a:rPr lang="tr-TR" dirty="0"/>
              <a:t>Toplumsal ahlak kuralları tarafından yanlış olduğu kabul edilmiş olan eylem ya da </a:t>
            </a:r>
            <a:r>
              <a:rPr lang="tr-TR" dirty="0" smtClean="0"/>
              <a:t>eylemsizlikler</a:t>
            </a:r>
          </a:p>
          <a:p>
            <a:endParaRPr lang="tr-TR" dirty="0"/>
          </a:p>
        </p:txBody>
      </p:sp>
    </p:spTree>
    <p:extLst>
      <p:ext uri="{BB962C8B-B14F-4D97-AF65-F5344CB8AC3E}">
        <p14:creationId xmlns:p14="http://schemas.microsoft.com/office/powerpoint/2010/main" val="3045992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0891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764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Çocukluk Çağındaki Kötü Muamelenin Neden Olabileceği Davranış Değişiklikleri</a:t>
            </a:r>
          </a:p>
        </p:txBody>
      </p:sp>
      <p:sp>
        <p:nvSpPr>
          <p:cNvPr id="3" name="İçerik Yer Tutucusu 2"/>
          <p:cNvSpPr>
            <a:spLocks noGrp="1"/>
          </p:cNvSpPr>
          <p:nvPr>
            <p:ph idx="1"/>
          </p:nvPr>
        </p:nvSpPr>
        <p:spPr/>
        <p:txBody>
          <a:bodyPr/>
          <a:lstStyle/>
          <a:p>
            <a:r>
              <a:rPr lang="tr-TR" dirty="0" smtClean="0"/>
              <a:t>Uyku </a:t>
            </a:r>
            <a:r>
              <a:rPr lang="tr-TR" dirty="0"/>
              <a:t>bozuklukları</a:t>
            </a:r>
          </a:p>
          <a:p>
            <a:r>
              <a:rPr lang="tr-TR" dirty="0" smtClean="0"/>
              <a:t> </a:t>
            </a:r>
            <a:r>
              <a:rPr lang="tr-TR" dirty="0"/>
              <a:t>Aşırı </a:t>
            </a:r>
            <a:r>
              <a:rPr lang="tr-TR" dirty="0" err="1"/>
              <a:t>talepkarlık</a:t>
            </a:r>
            <a:endParaRPr lang="tr-TR" dirty="0"/>
          </a:p>
          <a:p>
            <a:r>
              <a:rPr lang="tr-TR" dirty="0" smtClean="0"/>
              <a:t>Karşı </a:t>
            </a:r>
            <a:r>
              <a:rPr lang="tr-TR" dirty="0"/>
              <a:t>gelme</a:t>
            </a:r>
          </a:p>
          <a:p>
            <a:r>
              <a:rPr lang="tr-TR" dirty="0" err="1" smtClean="0"/>
              <a:t>Dürtüsellik</a:t>
            </a:r>
            <a:r>
              <a:rPr lang="tr-TR" dirty="0"/>
              <a:t>, saldırganlık</a:t>
            </a:r>
          </a:p>
          <a:p>
            <a:r>
              <a:rPr lang="tr-TR" dirty="0" smtClean="0"/>
              <a:t>İçe </a:t>
            </a:r>
            <a:r>
              <a:rPr lang="tr-TR" dirty="0"/>
              <a:t>dönüklük, engellenme/baskılanma duygusu</a:t>
            </a:r>
          </a:p>
          <a:p>
            <a:r>
              <a:rPr lang="tr-TR" dirty="0" smtClean="0"/>
              <a:t>Aşırı </a:t>
            </a:r>
            <a:r>
              <a:rPr lang="tr-TR" dirty="0"/>
              <a:t>uyumlu, aşırı itaatkar olma</a:t>
            </a:r>
          </a:p>
          <a:p>
            <a:r>
              <a:rPr lang="tr-TR" dirty="0" smtClean="0"/>
              <a:t>Ana-babaya/bakım </a:t>
            </a:r>
            <a:r>
              <a:rPr lang="tr-TR" dirty="0"/>
              <a:t>veren kişiye aşırı yapışma</a:t>
            </a:r>
          </a:p>
          <a:p>
            <a:r>
              <a:rPr lang="tr-TR" dirty="0" smtClean="0"/>
              <a:t>Ana-babadan/bakım </a:t>
            </a:r>
            <a:r>
              <a:rPr lang="tr-TR" dirty="0"/>
              <a:t>veren kişiden ayrılığa aldırmama</a:t>
            </a:r>
          </a:p>
        </p:txBody>
      </p:sp>
    </p:spTree>
    <p:extLst>
      <p:ext uri="{BB962C8B-B14F-4D97-AF65-F5344CB8AC3E}">
        <p14:creationId xmlns:p14="http://schemas.microsoft.com/office/powerpoint/2010/main" val="732648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Akran </a:t>
            </a:r>
            <a:r>
              <a:rPr lang="tr-TR" dirty="0"/>
              <a:t>ilişkilerinde sorunlar</a:t>
            </a:r>
          </a:p>
          <a:p>
            <a:r>
              <a:rPr lang="tr-TR" dirty="0" smtClean="0"/>
              <a:t> </a:t>
            </a:r>
            <a:r>
              <a:rPr lang="tr-TR" dirty="0"/>
              <a:t>Okul başarısızlığı</a:t>
            </a:r>
          </a:p>
          <a:p>
            <a:r>
              <a:rPr lang="tr-TR" dirty="0" smtClean="0"/>
              <a:t>Çökkünlük</a:t>
            </a:r>
            <a:endParaRPr lang="tr-TR" dirty="0"/>
          </a:p>
          <a:p>
            <a:r>
              <a:rPr lang="tr-TR" dirty="0" smtClean="0"/>
              <a:t>Düşük </a:t>
            </a:r>
            <a:r>
              <a:rPr lang="tr-TR" dirty="0"/>
              <a:t>benlik değeri</a:t>
            </a:r>
          </a:p>
          <a:p>
            <a:r>
              <a:rPr lang="tr-TR" dirty="0" smtClean="0"/>
              <a:t> </a:t>
            </a:r>
            <a:r>
              <a:rPr lang="tr-TR" dirty="0"/>
              <a:t>Korkular</a:t>
            </a:r>
          </a:p>
          <a:p>
            <a:r>
              <a:rPr lang="tr-TR" dirty="0" smtClean="0"/>
              <a:t>Öfke </a:t>
            </a:r>
            <a:r>
              <a:rPr lang="tr-TR" dirty="0"/>
              <a:t>patlamaları</a:t>
            </a:r>
          </a:p>
          <a:p>
            <a:r>
              <a:rPr lang="tr-TR" dirty="0" smtClean="0"/>
              <a:t>Sağlığını </a:t>
            </a:r>
            <a:r>
              <a:rPr lang="tr-TR" dirty="0"/>
              <a:t>tehlikeye atacak davranışlar</a:t>
            </a:r>
          </a:p>
          <a:p>
            <a:r>
              <a:rPr lang="tr-TR" dirty="0" smtClean="0"/>
              <a:t>Kendine </a:t>
            </a:r>
            <a:r>
              <a:rPr lang="tr-TR" dirty="0"/>
              <a:t>zarar verme düşünceleri ve </a:t>
            </a:r>
            <a:r>
              <a:rPr lang="tr-TR" dirty="0" err="1"/>
              <a:t>özkıyım</a:t>
            </a:r>
            <a:r>
              <a:rPr lang="tr-TR" dirty="0"/>
              <a:t> girişimi</a:t>
            </a:r>
          </a:p>
          <a:p>
            <a:r>
              <a:rPr lang="tr-TR" dirty="0" smtClean="0"/>
              <a:t> </a:t>
            </a:r>
            <a:r>
              <a:rPr lang="tr-TR" dirty="0"/>
              <a:t>Madde kullanımı</a:t>
            </a:r>
          </a:p>
          <a:p>
            <a:r>
              <a:rPr lang="tr-TR" dirty="0" smtClean="0"/>
              <a:t> </a:t>
            </a:r>
            <a:r>
              <a:rPr lang="tr-TR" dirty="0"/>
              <a:t>Yeme bozuklukları</a:t>
            </a:r>
          </a:p>
        </p:txBody>
      </p:sp>
    </p:spTree>
    <p:extLst>
      <p:ext uri="{BB962C8B-B14F-4D97-AF65-F5344CB8AC3E}">
        <p14:creationId xmlns:p14="http://schemas.microsoft.com/office/powerpoint/2010/main" val="2940961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Cinselliğe </a:t>
            </a:r>
            <a:r>
              <a:rPr lang="tr-TR" dirty="0"/>
              <a:t>ilişkin her türlü konu ve duruma aşırı ilgi gösterme ya da aşırı kaçınma</a:t>
            </a:r>
          </a:p>
          <a:p>
            <a:r>
              <a:rPr lang="tr-TR" dirty="0" smtClean="0"/>
              <a:t> </a:t>
            </a:r>
            <a:r>
              <a:rPr lang="tr-TR" dirty="0"/>
              <a:t>Baştan çıkarıcı davranışlar</a:t>
            </a:r>
          </a:p>
          <a:p>
            <a:r>
              <a:rPr lang="tr-TR" dirty="0" smtClean="0"/>
              <a:t> </a:t>
            </a:r>
            <a:r>
              <a:rPr lang="tr-TR" dirty="0"/>
              <a:t>Çok sık öpmeye çalışma, göğüslere, bacaklara ya da </a:t>
            </a:r>
            <a:r>
              <a:rPr lang="tr-TR" dirty="0" err="1"/>
              <a:t>genital</a:t>
            </a:r>
            <a:r>
              <a:rPr lang="tr-TR" dirty="0"/>
              <a:t> bölgeye dokunmaya </a:t>
            </a:r>
            <a:r>
              <a:rPr lang="tr-TR" dirty="0" smtClean="0"/>
              <a:t>çalışma, sürtünme</a:t>
            </a:r>
            <a:r>
              <a:rPr lang="tr-TR" dirty="0"/>
              <a:t>, kendi </a:t>
            </a:r>
            <a:r>
              <a:rPr lang="tr-TR" dirty="0" err="1"/>
              <a:t>genital</a:t>
            </a:r>
            <a:r>
              <a:rPr lang="tr-TR" dirty="0"/>
              <a:t> bölgesini gösterme</a:t>
            </a:r>
          </a:p>
          <a:p>
            <a:r>
              <a:rPr lang="tr-TR" dirty="0" smtClean="0"/>
              <a:t> </a:t>
            </a:r>
            <a:r>
              <a:rPr lang="tr-TR" dirty="0"/>
              <a:t>Bedeninin kirli ya da zedelenmiş olduğuna inanma ve ifade etme</a:t>
            </a:r>
          </a:p>
        </p:txBody>
      </p:sp>
    </p:spTree>
    <p:extLst>
      <p:ext uri="{BB962C8B-B14F-4D97-AF65-F5344CB8AC3E}">
        <p14:creationId xmlns:p14="http://schemas.microsoft.com/office/powerpoint/2010/main" val="2384951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 </a:t>
            </a:r>
            <a:r>
              <a:rPr lang="tr-TR" dirty="0" err="1"/>
              <a:t>Genital</a:t>
            </a:r>
            <a:r>
              <a:rPr lang="tr-TR" dirty="0"/>
              <a:t> bölgesinde bir sorun olduğundan korkma</a:t>
            </a:r>
          </a:p>
          <a:p>
            <a:r>
              <a:rPr lang="tr-TR" dirty="0" smtClean="0"/>
              <a:t>Resimlerinde</a:t>
            </a:r>
            <a:r>
              <a:rPr lang="tr-TR" dirty="0"/>
              <a:t>, oyunlarında ya da hayallerinde cinsel istismara uğradığını düşündürecek özelliklerin bulunması</a:t>
            </a:r>
          </a:p>
          <a:p>
            <a:r>
              <a:rPr lang="tr-TR" dirty="0" smtClean="0"/>
              <a:t> </a:t>
            </a:r>
            <a:r>
              <a:rPr lang="tr-TR" dirty="0"/>
              <a:t>Tuvalet eğitimini kazanmış bir çocuğun altını veya yatağı ıslatmaya başlaması</a:t>
            </a:r>
          </a:p>
          <a:p>
            <a:r>
              <a:rPr lang="tr-TR" dirty="0" err="1" smtClean="0"/>
              <a:t>Regresif</a:t>
            </a:r>
            <a:r>
              <a:rPr lang="tr-TR" dirty="0" smtClean="0"/>
              <a:t> </a:t>
            </a:r>
            <a:r>
              <a:rPr lang="tr-TR" dirty="0" err="1"/>
              <a:t>septomların</a:t>
            </a:r>
            <a:r>
              <a:rPr lang="tr-TR" dirty="0"/>
              <a:t> varlığı (kendine zarar verici davranışlar, bebeklik davranışları, bebek gibi konuşma)</a:t>
            </a:r>
          </a:p>
        </p:txBody>
      </p:sp>
    </p:spTree>
    <p:extLst>
      <p:ext uri="{BB962C8B-B14F-4D97-AF65-F5344CB8AC3E}">
        <p14:creationId xmlns:p14="http://schemas.microsoft.com/office/powerpoint/2010/main" val="1090255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pPr marL="0" indent="0">
              <a:buNone/>
            </a:pPr>
            <a:r>
              <a:rPr lang="tr-TR" dirty="0"/>
              <a:t>Cinsel istismarın çocuk üzerindeki etkileri, çocuğun yaşı ve gelişim özelliklerine bağlı olarak değişmektedir. Çocukta gözlemlenebilen bazı psikolojik belirtilere de aşağıda yer verilmiştir. </a:t>
            </a:r>
            <a:endParaRPr lang="tr-TR" dirty="0" smtClean="0"/>
          </a:p>
          <a:p>
            <a:pPr marL="0" indent="0">
              <a:buNone/>
            </a:pPr>
            <a:r>
              <a:rPr lang="tr-TR" b="1" dirty="0" smtClean="0"/>
              <a:t>Karışıklık</a:t>
            </a:r>
            <a:r>
              <a:rPr lang="tr-TR" b="1" dirty="0"/>
              <a:t>: </a:t>
            </a:r>
            <a:r>
              <a:rPr lang="tr-TR" dirty="0"/>
              <a:t>Çocuklar yaşadıkları durumu anlattıklarında arkadaşlarının ve ailelerinin tepkilerine bağlı olarak karışık duygular yaşayabilirler. </a:t>
            </a:r>
            <a:endParaRPr lang="tr-TR" dirty="0" smtClean="0"/>
          </a:p>
          <a:p>
            <a:pPr marL="0" indent="0">
              <a:buNone/>
            </a:pPr>
            <a:r>
              <a:rPr lang="tr-TR" b="1" dirty="0" smtClean="0"/>
              <a:t>Suçluluk</a:t>
            </a:r>
            <a:r>
              <a:rPr lang="tr-TR" dirty="0"/>
              <a:t>: Çocuklar istismardan kendilerini sorumlu tutarak suçlu hissedebilirler. </a:t>
            </a:r>
            <a:endParaRPr lang="tr-TR" dirty="0" smtClean="0"/>
          </a:p>
          <a:p>
            <a:pPr marL="0" indent="0">
              <a:buNone/>
            </a:pPr>
            <a:r>
              <a:rPr lang="tr-TR" b="1" dirty="0" smtClean="0"/>
              <a:t>Utanç</a:t>
            </a:r>
            <a:r>
              <a:rPr lang="tr-TR" b="1" dirty="0"/>
              <a:t>: </a:t>
            </a:r>
            <a:r>
              <a:rPr lang="tr-TR" dirty="0"/>
              <a:t>Kendilerini değersiz hissedebilirler</a:t>
            </a:r>
            <a:r>
              <a:rPr lang="tr-TR" dirty="0" smtClean="0"/>
              <a:t>.</a:t>
            </a:r>
          </a:p>
          <a:p>
            <a:pPr marL="0" indent="0">
              <a:buNone/>
            </a:pPr>
            <a:r>
              <a:rPr lang="tr-TR" b="1" dirty="0" smtClean="0"/>
              <a:t>Üzüntü</a:t>
            </a:r>
            <a:r>
              <a:rPr lang="tr-TR" b="1" dirty="0"/>
              <a:t>: </a:t>
            </a:r>
            <a:r>
              <a:rPr lang="tr-TR" dirty="0"/>
              <a:t>Dünyayı güvenli ve dostane bir yer olarak görmeyi bırakabilirler. </a:t>
            </a:r>
            <a:endParaRPr lang="tr-TR" dirty="0" smtClean="0"/>
          </a:p>
          <a:p>
            <a:pPr marL="0" indent="0">
              <a:buNone/>
            </a:pPr>
            <a:r>
              <a:rPr lang="tr-TR" b="1" dirty="0" smtClean="0"/>
              <a:t>Öfke</a:t>
            </a:r>
            <a:r>
              <a:rPr lang="tr-TR" b="1" dirty="0"/>
              <a:t>: </a:t>
            </a:r>
            <a:r>
              <a:rPr lang="tr-TR" dirty="0"/>
              <a:t>Yoğun ve kontrol edilemeyen öfke hissedebilirler. </a:t>
            </a:r>
            <a:endParaRPr lang="tr-TR" dirty="0" smtClean="0"/>
          </a:p>
          <a:p>
            <a:pPr marL="0" indent="0">
              <a:buNone/>
            </a:pPr>
            <a:r>
              <a:rPr lang="tr-TR" b="1" dirty="0" smtClean="0"/>
              <a:t>Çaresizlik</a:t>
            </a:r>
            <a:r>
              <a:rPr lang="tr-TR" b="1" dirty="0"/>
              <a:t>: </a:t>
            </a:r>
            <a:r>
              <a:rPr lang="tr-TR" dirty="0"/>
              <a:t>Cinsel istismara maruz kaldıkları dönemde kendilerini çaresiz hissettikleri için gelecekte de cinsel istismara direnemeyeceklerini hissedebilirler. </a:t>
            </a:r>
            <a:endParaRPr lang="tr-TR" dirty="0" smtClean="0"/>
          </a:p>
          <a:p>
            <a:pPr marL="0" indent="0">
              <a:buNone/>
            </a:pPr>
            <a:r>
              <a:rPr lang="tr-TR" b="1" dirty="0" smtClean="0"/>
              <a:t>Depresyon</a:t>
            </a:r>
            <a:r>
              <a:rPr lang="tr-TR" b="1" dirty="0"/>
              <a:t>: </a:t>
            </a:r>
            <a:r>
              <a:rPr lang="tr-TR" dirty="0"/>
              <a:t>Üzgün ve mutsuz görünebilirler. Okula, arkadaşlarına ve faaliyetlere olan ilgilerini kaybedebilirler.</a:t>
            </a:r>
            <a:endParaRPr lang="tr-TR" b="1" dirty="0"/>
          </a:p>
        </p:txBody>
      </p:sp>
    </p:spTree>
    <p:extLst>
      <p:ext uri="{BB962C8B-B14F-4D97-AF65-F5344CB8AC3E}">
        <p14:creationId xmlns:p14="http://schemas.microsoft.com/office/powerpoint/2010/main" val="296044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Cinsel İstismar İle İlgili Yanlış Düşünceler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20759089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2708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02711796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416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6159779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6401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Okullarda İstismara Uğrayan Çocuklara Yönelik Yapılması Gerekenler </a:t>
            </a:r>
            <a:endParaRPr lang="tr-TR" sz="3200" dirty="0"/>
          </a:p>
        </p:txBody>
      </p:sp>
      <p:sp>
        <p:nvSpPr>
          <p:cNvPr id="3" name="İçerik Yer Tutucusu 2"/>
          <p:cNvSpPr>
            <a:spLocks noGrp="1"/>
          </p:cNvSpPr>
          <p:nvPr>
            <p:ph idx="1"/>
          </p:nvPr>
        </p:nvSpPr>
        <p:spPr/>
        <p:txBody>
          <a:bodyPr/>
          <a:lstStyle/>
          <a:p>
            <a:r>
              <a:rPr lang="tr-TR" dirty="0"/>
              <a:t>Çocuğu istismar ortamından en kısa sürede uzaklaştırın</a:t>
            </a:r>
            <a:r>
              <a:rPr lang="tr-TR" dirty="0" smtClean="0"/>
              <a:t>.</a:t>
            </a:r>
          </a:p>
          <a:p>
            <a:endParaRPr lang="tr-TR" dirty="0" smtClean="0"/>
          </a:p>
          <a:p>
            <a:r>
              <a:rPr lang="tr-TR" dirty="0"/>
              <a:t>Çocuğa yardım edin</a:t>
            </a:r>
            <a:r>
              <a:rPr lang="tr-TR" dirty="0" smtClean="0"/>
              <a:t>.</a:t>
            </a:r>
          </a:p>
          <a:p>
            <a:endParaRPr lang="tr-TR" dirty="0" smtClean="0"/>
          </a:p>
          <a:p>
            <a:r>
              <a:rPr lang="tr-TR" dirty="0"/>
              <a:t>Bildirimde </a:t>
            </a:r>
            <a:r>
              <a:rPr lang="tr-TR" dirty="0" smtClean="0"/>
              <a:t>bulunun</a:t>
            </a:r>
          </a:p>
          <a:p>
            <a:endParaRPr lang="tr-TR" dirty="0"/>
          </a:p>
          <a:p>
            <a:r>
              <a:rPr lang="tr-TR" i="1" u="sng" dirty="0" smtClean="0"/>
              <a:t> </a:t>
            </a:r>
            <a:r>
              <a:rPr lang="tr-TR" i="1" u="sng" dirty="0"/>
              <a:t>(BİLDİRİM YÜKÜMLÜLÜĞÜ Suçu bildirme TCK 278., 279., 280. maddeler Korunma gereksinimini bildirme TCK 98. madde SHÇEK Kanunu 21. madde Çocuk Koruma Kanunu 6. </a:t>
            </a:r>
            <a:r>
              <a:rPr lang="tr-TR" i="1" u="sng" dirty="0" smtClean="0"/>
              <a:t>madde)</a:t>
            </a:r>
            <a:endParaRPr lang="tr-TR" i="1" u="sng" dirty="0"/>
          </a:p>
        </p:txBody>
      </p:sp>
    </p:spTree>
    <p:extLst>
      <p:ext uri="{BB962C8B-B14F-4D97-AF65-F5344CB8AC3E}">
        <p14:creationId xmlns:p14="http://schemas.microsoft.com/office/powerpoint/2010/main" val="969595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ÇOCUĞUN TANIMI</a:t>
            </a:r>
          </a:p>
        </p:txBody>
      </p:sp>
      <p:sp>
        <p:nvSpPr>
          <p:cNvPr id="3" name="İçerik Yer Tutucusu 2"/>
          <p:cNvSpPr>
            <a:spLocks noGrp="1"/>
          </p:cNvSpPr>
          <p:nvPr>
            <p:ph idx="1"/>
          </p:nvPr>
        </p:nvSpPr>
        <p:spPr/>
        <p:txBody>
          <a:bodyPr/>
          <a:lstStyle/>
          <a:p>
            <a:r>
              <a:rPr lang="tr-TR" dirty="0"/>
              <a:t>Çocuk Hakları Sözleşmesi </a:t>
            </a:r>
            <a:r>
              <a:rPr lang="tr-TR" dirty="0" smtClean="0"/>
              <a:t>‘ne göre,</a:t>
            </a:r>
          </a:p>
          <a:p>
            <a:r>
              <a:rPr lang="tr-TR" dirty="0"/>
              <a:t>1.Madde: 18 yaşından küçük her insan çocuk sayılır.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780928"/>
            <a:ext cx="5056101"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202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4400" b="1" u="sng" dirty="0"/>
              <a:t>TÜM YAPILAN GÖRÜŞMELER VE İŞLEMLER KAYIT ALTINA ALINMALIDIR VE GİZLİLİĞİ MUTLAKA KORUNMALIDIR.</a:t>
            </a:r>
          </a:p>
        </p:txBody>
      </p:sp>
    </p:spTree>
    <p:extLst>
      <p:ext uri="{BB962C8B-B14F-4D97-AF65-F5344CB8AC3E}">
        <p14:creationId xmlns:p14="http://schemas.microsoft.com/office/powerpoint/2010/main" val="237753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06489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732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597666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536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smtClean="0"/>
          </a:p>
          <a:p>
            <a:pPr lvl="1"/>
            <a:r>
              <a:rPr lang="tr-TR" dirty="0" smtClean="0"/>
              <a:t>Çocuk İzlem Merkezi</a:t>
            </a:r>
          </a:p>
          <a:p>
            <a:pPr lvl="1"/>
            <a:r>
              <a:rPr lang="tr-TR" dirty="0" err="1"/>
              <a:t>Ataşehir</a:t>
            </a:r>
            <a:r>
              <a:rPr lang="tr-TR" dirty="0"/>
              <a:t> Sosyal Hizmet Merkezi </a:t>
            </a:r>
            <a:r>
              <a:rPr lang="tr-TR" dirty="0" smtClean="0"/>
              <a:t>Müdürlüğü: </a:t>
            </a:r>
            <a:r>
              <a:rPr lang="tr-TR" dirty="0"/>
              <a:t>+90 (216) 577 57 </a:t>
            </a:r>
            <a:r>
              <a:rPr lang="tr-TR" dirty="0" smtClean="0"/>
              <a:t>43-44</a:t>
            </a:r>
          </a:p>
          <a:p>
            <a:pPr marL="274320" lvl="1" indent="0">
              <a:buNone/>
            </a:pPr>
            <a:endParaRPr lang="tr-TR" dirty="0" smtClean="0"/>
          </a:p>
          <a:p>
            <a:pPr lvl="1"/>
            <a:endParaRPr lang="tr-TR" dirty="0"/>
          </a:p>
          <a:p>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806489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971600" y="4887694"/>
            <a:ext cx="4104456" cy="369332"/>
          </a:xfrm>
          <a:prstGeom prst="rect">
            <a:avLst/>
          </a:prstGeom>
        </p:spPr>
        <p:txBody>
          <a:bodyPr wrap="square">
            <a:spAutoFit/>
          </a:bodyPr>
          <a:lstStyle/>
          <a:p>
            <a:r>
              <a:rPr lang="tr-TR" dirty="0" smtClean="0"/>
              <a:t>Cumhuriyet </a:t>
            </a:r>
            <a:r>
              <a:rPr lang="tr-TR" dirty="0"/>
              <a:t>Savcılığı</a:t>
            </a:r>
          </a:p>
        </p:txBody>
      </p:sp>
    </p:spTree>
    <p:extLst>
      <p:ext uri="{BB962C8B-B14F-4D97-AF65-F5344CB8AC3E}">
        <p14:creationId xmlns:p14="http://schemas.microsoft.com/office/powerpoint/2010/main" val="546097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OKUL YÖNETİMİNİN GÖREV VE SORUMLULUKLARI</a:t>
            </a:r>
          </a:p>
        </p:txBody>
      </p:sp>
      <p:sp>
        <p:nvSpPr>
          <p:cNvPr id="3" name="İçerik Yer Tutucusu 2"/>
          <p:cNvSpPr>
            <a:spLocks noGrp="1"/>
          </p:cNvSpPr>
          <p:nvPr>
            <p:ph idx="1"/>
          </p:nvPr>
        </p:nvSpPr>
        <p:spPr/>
        <p:txBody>
          <a:bodyPr/>
          <a:lstStyle/>
          <a:p>
            <a:r>
              <a:rPr lang="tr-TR" dirty="0" smtClean="0"/>
              <a:t>YASAL SÜRECİ BAŞLATMAK</a:t>
            </a:r>
          </a:p>
          <a:p>
            <a:endParaRPr lang="tr-TR" dirty="0" smtClean="0"/>
          </a:p>
          <a:p>
            <a:r>
              <a:rPr lang="tr-TR" dirty="0"/>
              <a:t>•OKUL PERSONELİ ÇOCUKTAN İSTİSMARA YÖNELİK BİR BİLGİ GELDİĞİNDE VEYA İSTİSMARA YÖNELİK İPUCU GÖRÜLDÜĞÜNDE ÇOCUK KONU İLE İLGİLİ GERÇEKLİK SORGULANMADAN BİLDİRİMDE BULUNMALIDIR</a:t>
            </a:r>
            <a:r>
              <a:rPr lang="tr-TR" dirty="0" smtClean="0"/>
              <a:t>.</a:t>
            </a:r>
          </a:p>
        </p:txBody>
      </p:sp>
    </p:spTree>
    <p:extLst>
      <p:ext uri="{BB962C8B-B14F-4D97-AF65-F5344CB8AC3E}">
        <p14:creationId xmlns:p14="http://schemas.microsoft.com/office/powerpoint/2010/main" val="37105590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Bilgilerin </a:t>
            </a:r>
            <a:r>
              <a:rPr lang="tr-TR" dirty="0"/>
              <a:t>(Yürütülen işlemlerin) yazılı hale getirilmesini</a:t>
            </a:r>
          </a:p>
          <a:p>
            <a:r>
              <a:rPr lang="tr-TR" dirty="0"/>
              <a:t>sağlamak,</a:t>
            </a:r>
          </a:p>
          <a:p>
            <a:r>
              <a:rPr lang="tr-TR" dirty="0" smtClean="0"/>
              <a:t>Bulunulan </a:t>
            </a:r>
            <a:r>
              <a:rPr lang="tr-TR" dirty="0"/>
              <a:t>İl/bölge, vb. özelikler </a:t>
            </a:r>
            <a:r>
              <a:rPr lang="tr-TR" dirty="0" smtClean="0"/>
              <a:t>doğrultusunda gerek </a:t>
            </a:r>
            <a:r>
              <a:rPr lang="tr-TR" dirty="0"/>
              <a:t>duyuluyorsa İl/İlçe Krize Müdahale </a:t>
            </a:r>
            <a:r>
              <a:rPr lang="tr-TR" dirty="0" smtClean="0"/>
              <a:t>Ekibini bilgilendirmek</a:t>
            </a:r>
            <a:r>
              <a:rPr lang="tr-TR" dirty="0"/>
              <a:t>, (ekibi harekete geçirmek) </a:t>
            </a:r>
            <a:r>
              <a:rPr lang="tr-TR" dirty="0" smtClean="0"/>
              <a:t>destek istemek</a:t>
            </a:r>
            <a:endParaRPr lang="tr-TR" dirty="0"/>
          </a:p>
          <a:p>
            <a:r>
              <a:rPr lang="tr-TR" dirty="0" smtClean="0"/>
              <a:t>Gerekli </a:t>
            </a:r>
            <a:r>
              <a:rPr lang="tr-TR" dirty="0"/>
              <a:t>durumlarda Okul </a:t>
            </a:r>
            <a:r>
              <a:rPr lang="tr-TR" dirty="0" err="1"/>
              <a:t>Psikososyal</a:t>
            </a:r>
            <a:r>
              <a:rPr lang="tr-TR" dirty="0"/>
              <a:t> </a:t>
            </a:r>
            <a:r>
              <a:rPr lang="tr-TR" dirty="0" smtClean="0"/>
              <a:t>Müdahale Hizmetleri </a:t>
            </a:r>
            <a:r>
              <a:rPr lang="tr-TR" dirty="0"/>
              <a:t>Ekibini toplamak</a:t>
            </a:r>
          </a:p>
          <a:p>
            <a:r>
              <a:rPr lang="tr-TR" dirty="0" err="1" smtClean="0"/>
              <a:t>Psikososyal</a:t>
            </a:r>
            <a:r>
              <a:rPr lang="tr-TR" dirty="0" smtClean="0"/>
              <a:t> </a:t>
            </a:r>
            <a:r>
              <a:rPr lang="tr-TR" dirty="0"/>
              <a:t>müdahale biriminin </a:t>
            </a:r>
            <a:r>
              <a:rPr lang="tr-TR" dirty="0" smtClean="0"/>
              <a:t>çalışmalarını kolaylaştırmak </a:t>
            </a:r>
            <a:r>
              <a:rPr lang="tr-TR" dirty="0"/>
              <a:t>için gerekli olan tedbirleri almak</a:t>
            </a:r>
          </a:p>
        </p:txBody>
      </p:sp>
    </p:spTree>
    <p:extLst>
      <p:ext uri="{BB962C8B-B14F-4D97-AF65-F5344CB8AC3E}">
        <p14:creationId xmlns:p14="http://schemas.microsoft.com/office/powerpoint/2010/main" val="4040412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dirty="0"/>
              <a:t>PSİKOSOSYAL MÜDAHALE HİZMETLERİ OKUL EKİBİNİN GÖREVLERİ</a:t>
            </a:r>
          </a:p>
        </p:txBody>
      </p:sp>
      <p:sp>
        <p:nvSpPr>
          <p:cNvPr id="3" name="İçerik Yer Tutucusu 2"/>
          <p:cNvSpPr>
            <a:spLocks noGrp="1"/>
          </p:cNvSpPr>
          <p:nvPr>
            <p:ph idx="1"/>
          </p:nvPr>
        </p:nvSpPr>
        <p:spPr/>
        <p:txBody>
          <a:bodyPr>
            <a:normAutofit fontScale="92500"/>
          </a:bodyPr>
          <a:lstStyle/>
          <a:p>
            <a:r>
              <a:rPr lang="tr-TR" dirty="0"/>
              <a:t>Kritik duruma müdahale etmek için planlama yapmak</a:t>
            </a:r>
          </a:p>
          <a:p>
            <a:r>
              <a:rPr lang="tr-TR" dirty="0" smtClean="0"/>
              <a:t>Güvenliği </a:t>
            </a:r>
            <a:r>
              <a:rPr lang="tr-TR" dirty="0"/>
              <a:t>sağlamak için alınması gerekli tedbirleri önermek</a:t>
            </a:r>
          </a:p>
          <a:p>
            <a:r>
              <a:rPr lang="tr-TR" dirty="0" smtClean="0"/>
              <a:t>Karmaşayı </a:t>
            </a:r>
            <a:r>
              <a:rPr lang="tr-TR" dirty="0"/>
              <a:t>durdurmak (Kritik olayla ilgili atılması gereken adımları </a:t>
            </a:r>
            <a:r>
              <a:rPr lang="tr-TR" dirty="0" err="1" smtClean="0"/>
              <a:t>düzenlemek,yönlendirmek</a:t>
            </a:r>
            <a:r>
              <a:rPr lang="tr-TR" dirty="0" smtClean="0"/>
              <a:t> </a:t>
            </a:r>
            <a:r>
              <a:rPr lang="tr-TR" dirty="0"/>
              <a:t>ve kontrol altıma almak)</a:t>
            </a:r>
          </a:p>
          <a:p>
            <a:r>
              <a:rPr lang="tr-TR" dirty="0"/>
              <a:t>•Öğrencilere, ailelere, çalışanlara (destek olacak çalışmaların yapılmasını </a:t>
            </a:r>
            <a:r>
              <a:rPr lang="tr-TR" dirty="0" smtClean="0"/>
              <a:t>sağlamak/yapmak</a:t>
            </a:r>
            <a:r>
              <a:rPr lang="tr-TR" dirty="0"/>
              <a:t>) danışmanlık, kılavuzluk yapmak</a:t>
            </a:r>
          </a:p>
          <a:p>
            <a:r>
              <a:rPr lang="tr-TR" dirty="0"/>
              <a:t>•</a:t>
            </a:r>
            <a:r>
              <a:rPr lang="tr-TR" dirty="0" err="1"/>
              <a:t>Psikososyal</a:t>
            </a:r>
            <a:r>
              <a:rPr lang="tr-TR" dirty="0"/>
              <a:t> müdahale planları geliştirmek, var olanları gözden geçirip düzeltmek (</a:t>
            </a:r>
            <a:r>
              <a:rPr lang="tr-TR" dirty="0" err="1"/>
              <a:t>Psikososyal</a:t>
            </a:r>
            <a:r>
              <a:rPr lang="tr-TR" dirty="0"/>
              <a:t> müdahale planının işleyişini değerlendirmek ve gerekli </a:t>
            </a:r>
            <a:r>
              <a:rPr lang="tr-TR" dirty="0" smtClean="0"/>
              <a:t>düzeltme/değişiklikleri yapmak</a:t>
            </a:r>
            <a:r>
              <a:rPr lang="tr-TR" dirty="0"/>
              <a:t>.</a:t>
            </a:r>
          </a:p>
          <a:p>
            <a:r>
              <a:rPr lang="tr-TR" dirty="0"/>
              <a:t>•Olaya bağlı olarak çıkabilecek herhangi bir </a:t>
            </a:r>
            <a:r>
              <a:rPr lang="tr-TR" dirty="0" err="1"/>
              <a:t>psikososyal</a:t>
            </a:r>
            <a:r>
              <a:rPr lang="tr-TR" dirty="0"/>
              <a:t> krize karşı hazır </a:t>
            </a:r>
            <a:r>
              <a:rPr lang="tr-TR" dirty="0" smtClean="0"/>
              <a:t>durumda bulunmak</a:t>
            </a:r>
            <a:endParaRPr lang="tr-TR" dirty="0"/>
          </a:p>
        </p:txBody>
      </p:sp>
    </p:spTree>
    <p:extLst>
      <p:ext uri="{BB962C8B-B14F-4D97-AF65-F5344CB8AC3E}">
        <p14:creationId xmlns:p14="http://schemas.microsoft.com/office/powerpoint/2010/main" val="2547221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OKULDA YAPILACAK PSİKOSOSYAL MÜDAHALE HİZMETLERİ</a:t>
            </a:r>
          </a:p>
        </p:txBody>
      </p:sp>
      <p:sp>
        <p:nvSpPr>
          <p:cNvPr id="3" name="İçerik Yer Tutucusu 2"/>
          <p:cNvSpPr>
            <a:spLocks noGrp="1"/>
          </p:cNvSpPr>
          <p:nvPr>
            <p:ph idx="1"/>
          </p:nvPr>
        </p:nvSpPr>
        <p:spPr/>
        <p:txBody>
          <a:bodyPr/>
          <a:lstStyle/>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1628800"/>
            <a:ext cx="8867775"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34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r>
              <a:rPr lang="tr-TR" dirty="0"/>
              <a:t>İhmal ve istismar şüphesi bildirim yükümlülüğünün yerine getirilmesi için yeterlidir</a:t>
            </a:r>
            <a:r>
              <a:rPr lang="tr-TR" dirty="0" smtClean="0"/>
              <a:t>.</a:t>
            </a:r>
          </a:p>
          <a:p>
            <a:r>
              <a:rPr lang="tr-TR" b="1" u="sng" dirty="0"/>
              <a:t>Çocuğun özel hayatı ile ilgili bir bilginin yetkililerle paylaşılması aşağıdaki gerekçeler ile yapılırsa kabul edilebilir</a:t>
            </a:r>
            <a:r>
              <a:rPr lang="tr-TR" b="1" u="sng" dirty="0" smtClean="0"/>
              <a:t>:</a:t>
            </a:r>
          </a:p>
          <a:p>
            <a:r>
              <a:rPr lang="tr-TR" dirty="0" smtClean="0"/>
              <a:t>Mağdur </a:t>
            </a:r>
            <a:r>
              <a:rPr lang="tr-TR" dirty="0"/>
              <a:t>çocuk ise ve bu mağduriyetinin giderilmesi ve tedavisinin sağlanması için</a:t>
            </a:r>
          </a:p>
          <a:p>
            <a:r>
              <a:rPr lang="tr-TR" dirty="0" smtClean="0"/>
              <a:t>Mağduriyete </a:t>
            </a:r>
            <a:r>
              <a:rPr lang="tr-TR" dirty="0"/>
              <a:t>sebep olan kişi hakkında yasal işlem yapılması için</a:t>
            </a:r>
          </a:p>
          <a:p>
            <a:r>
              <a:rPr lang="tr-TR" dirty="0" smtClean="0"/>
              <a:t>Başka </a:t>
            </a:r>
            <a:r>
              <a:rPr lang="tr-TR" dirty="0"/>
              <a:t>mağduriyetleri önlemek</a:t>
            </a:r>
          </a:p>
          <a:p>
            <a:r>
              <a:rPr lang="tr-TR" dirty="0" smtClean="0"/>
              <a:t>Çocuğun </a:t>
            </a:r>
            <a:r>
              <a:rPr lang="tr-TR" dirty="0"/>
              <a:t>sağlığı ve güvenliği tehlike altında ise</a:t>
            </a:r>
          </a:p>
          <a:p>
            <a:r>
              <a:rPr lang="tr-TR" dirty="0" smtClean="0"/>
              <a:t>Sorunun </a:t>
            </a:r>
            <a:r>
              <a:rPr lang="tr-TR" dirty="0"/>
              <a:t>çözümü için diğer kurumlara ihtiyaç duyulması halinde</a:t>
            </a:r>
          </a:p>
          <a:p>
            <a:r>
              <a:rPr lang="tr-TR" dirty="0" smtClean="0"/>
              <a:t>Suç </a:t>
            </a:r>
            <a:r>
              <a:rPr lang="tr-TR" dirty="0"/>
              <a:t>varsa</a:t>
            </a:r>
          </a:p>
          <a:p>
            <a:r>
              <a:rPr lang="tr-TR" dirty="0" smtClean="0"/>
              <a:t>Suç </a:t>
            </a:r>
            <a:r>
              <a:rPr lang="tr-TR" dirty="0"/>
              <a:t>konusunda açık ve yakın tehlike varsa suç işlenmesini önlemek için</a:t>
            </a:r>
          </a:p>
          <a:p>
            <a:r>
              <a:rPr lang="tr-TR" dirty="0" smtClean="0"/>
              <a:t>Kişi </a:t>
            </a:r>
            <a:r>
              <a:rPr lang="tr-TR" dirty="0"/>
              <a:t>güvenliği tehdit altında ise</a:t>
            </a:r>
          </a:p>
          <a:p>
            <a:r>
              <a:rPr lang="tr-TR" dirty="0" smtClean="0"/>
              <a:t>Kendine </a:t>
            </a:r>
            <a:r>
              <a:rPr lang="tr-TR" dirty="0"/>
              <a:t>veya başkasına zarar verme riski varsa</a:t>
            </a:r>
          </a:p>
        </p:txBody>
      </p:sp>
    </p:spTree>
    <p:extLst>
      <p:ext uri="{BB962C8B-B14F-4D97-AF65-F5344CB8AC3E}">
        <p14:creationId xmlns:p14="http://schemas.microsoft.com/office/powerpoint/2010/main" val="4071794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i="1" dirty="0"/>
              <a:t>Çocukları İstismardan Korumak İçin Ebeveynlere Öneriler:</a:t>
            </a:r>
            <a:endParaRPr lang="tr-TR" dirty="0"/>
          </a:p>
        </p:txBody>
      </p:sp>
      <p:sp>
        <p:nvSpPr>
          <p:cNvPr id="3" name="İçerik Yer Tutucusu 2"/>
          <p:cNvSpPr>
            <a:spLocks noGrp="1"/>
          </p:cNvSpPr>
          <p:nvPr>
            <p:ph idx="1"/>
          </p:nvPr>
        </p:nvSpPr>
        <p:spPr/>
        <p:txBody>
          <a:bodyPr/>
          <a:lstStyle/>
          <a:p>
            <a:pPr>
              <a:lnSpc>
                <a:spcPct val="80000"/>
              </a:lnSpc>
            </a:pPr>
            <a:r>
              <a:rPr lang="tr-TR" altLang="tr-TR" dirty="0"/>
              <a:t>Yapacağınız en iyi şey onu dinlemeye hazır olduğunuzu göstermeniz, </a:t>
            </a:r>
          </a:p>
          <a:p>
            <a:pPr>
              <a:lnSpc>
                <a:spcPct val="80000"/>
              </a:lnSpc>
            </a:pPr>
            <a:endParaRPr lang="tr-TR" altLang="tr-TR" dirty="0"/>
          </a:p>
          <a:p>
            <a:pPr>
              <a:lnSpc>
                <a:spcPct val="80000"/>
              </a:lnSpc>
            </a:pPr>
            <a:r>
              <a:rPr lang="tr-TR" altLang="tr-TR" dirty="0"/>
              <a:t>Onu dinleyerek inandığınızı, </a:t>
            </a:r>
          </a:p>
          <a:p>
            <a:pPr>
              <a:lnSpc>
                <a:spcPct val="80000"/>
              </a:lnSpc>
            </a:pPr>
            <a:endParaRPr lang="tr-TR" altLang="tr-TR" dirty="0"/>
          </a:p>
          <a:p>
            <a:pPr>
              <a:lnSpc>
                <a:spcPct val="80000"/>
              </a:lnSpc>
            </a:pPr>
            <a:r>
              <a:rPr lang="tr-TR" altLang="tr-TR" dirty="0"/>
              <a:t>Bunun onun suçu olmadığını, </a:t>
            </a:r>
          </a:p>
          <a:p>
            <a:pPr>
              <a:lnSpc>
                <a:spcPct val="80000"/>
              </a:lnSpc>
            </a:pPr>
            <a:endParaRPr lang="tr-TR" altLang="tr-TR" dirty="0"/>
          </a:p>
          <a:p>
            <a:pPr>
              <a:lnSpc>
                <a:spcPct val="80000"/>
              </a:lnSpc>
            </a:pPr>
            <a:r>
              <a:rPr lang="tr-TR" altLang="tr-TR" dirty="0"/>
              <a:t>Olanlardan dolayı üzüldüğünüzü, </a:t>
            </a:r>
          </a:p>
          <a:p>
            <a:pPr>
              <a:lnSpc>
                <a:spcPct val="80000"/>
              </a:lnSpc>
            </a:pPr>
            <a:endParaRPr lang="tr-TR" altLang="tr-TR" dirty="0"/>
          </a:p>
          <a:p>
            <a:pPr>
              <a:lnSpc>
                <a:spcPct val="80000"/>
              </a:lnSpc>
            </a:pPr>
            <a:r>
              <a:rPr lang="tr-TR" altLang="tr-TR" dirty="0"/>
              <a:t>Yardıma hazır olduğunuzu belirtmektir. </a:t>
            </a:r>
          </a:p>
          <a:p>
            <a:endParaRPr lang="tr-TR" dirty="0"/>
          </a:p>
        </p:txBody>
      </p:sp>
    </p:spTree>
    <p:extLst>
      <p:ext uri="{BB962C8B-B14F-4D97-AF65-F5344CB8AC3E}">
        <p14:creationId xmlns:p14="http://schemas.microsoft.com/office/powerpoint/2010/main" val="3352050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ÇOCUK İSTİSMARININ VE İHMALİNİN TANIMI</a:t>
            </a:r>
          </a:p>
        </p:txBody>
      </p:sp>
      <p:sp>
        <p:nvSpPr>
          <p:cNvPr id="3" name="İçerik Yer Tutucusu 2"/>
          <p:cNvSpPr>
            <a:spLocks noGrp="1"/>
          </p:cNvSpPr>
          <p:nvPr>
            <p:ph idx="1"/>
          </p:nvPr>
        </p:nvSpPr>
        <p:spPr/>
        <p:txBody>
          <a:bodyPr/>
          <a:lstStyle/>
          <a:p>
            <a:r>
              <a:rPr lang="tr-TR" dirty="0"/>
              <a:t>Çocukların ya da ergenlerin ana-babaları, onları bakıp gözetmek ve eğitmekle görevli bireyler, vasi gibi kişiler ya da yabancı kişiler tarafından yapılan </a:t>
            </a:r>
            <a:endParaRPr lang="tr-TR" dirty="0" smtClean="0"/>
          </a:p>
          <a:p>
            <a:endParaRPr lang="tr-TR" dirty="0" smtClean="0"/>
          </a:p>
          <a:p>
            <a:r>
              <a:rPr lang="tr-TR" dirty="0" smtClean="0"/>
              <a:t>Bedensel ve/veya </a:t>
            </a:r>
            <a:r>
              <a:rPr lang="tr-TR" dirty="0"/>
              <a:t>psikolojik olarak sağlıklarına zarar veren </a:t>
            </a:r>
            <a:endParaRPr lang="tr-TR" dirty="0" smtClean="0"/>
          </a:p>
          <a:p>
            <a:endParaRPr lang="tr-TR" dirty="0"/>
          </a:p>
          <a:p>
            <a:endParaRPr lang="tr-TR" dirty="0" smtClean="0"/>
          </a:p>
          <a:p>
            <a:r>
              <a:rPr lang="tr-TR" dirty="0" smtClean="0"/>
              <a:t>Fiziksel</a:t>
            </a:r>
            <a:r>
              <a:rPr lang="tr-TR" dirty="0"/>
              <a:t>, duygusal, cinsel ya da zihinsel gelişimlerini engelleyen tutum ve davranışlardır.</a:t>
            </a:r>
          </a:p>
        </p:txBody>
      </p:sp>
    </p:spTree>
    <p:extLst>
      <p:ext uri="{BB962C8B-B14F-4D97-AF65-F5344CB8AC3E}">
        <p14:creationId xmlns:p14="http://schemas.microsoft.com/office/powerpoint/2010/main" val="1883269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i="1" dirty="0"/>
              <a:t>Çocukları İstismardan Korumak İçin Ebeveynlere Öneriler:</a:t>
            </a:r>
            <a:endParaRPr lang="tr-TR" dirty="0"/>
          </a:p>
        </p:txBody>
      </p:sp>
      <p:sp>
        <p:nvSpPr>
          <p:cNvPr id="3" name="İçerik Yer Tutucusu 2"/>
          <p:cNvSpPr>
            <a:spLocks noGrp="1"/>
          </p:cNvSpPr>
          <p:nvPr>
            <p:ph idx="1"/>
          </p:nvPr>
        </p:nvSpPr>
        <p:spPr/>
        <p:txBody>
          <a:bodyPr/>
          <a:lstStyle/>
          <a:p>
            <a:endParaRPr lang="tr-TR" altLang="tr-TR" dirty="0" smtClean="0"/>
          </a:p>
          <a:p>
            <a:r>
              <a:rPr lang="tr-TR" altLang="tr-TR" dirty="0" smtClean="0"/>
              <a:t>Cinsel </a:t>
            </a:r>
            <a:r>
              <a:rPr lang="tr-TR" altLang="tr-TR" dirty="0"/>
              <a:t>istismar oluşmuşsa mutlaka önce ilgili kurumlara başvurulmalı  vücutta ve giysilerde hiçbir temizlik yapılmadan muayeneye gidilmelidir. </a:t>
            </a:r>
          </a:p>
          <a:p>
            <a:r>
              <a:rPr lang="tr-TR" altLang="tr-TR" dirty="0"/>
              <a:t>Deliller için ilk 72 saat çok önemlidir.</a:t>
            </a:r>
          </a:p>
          <a:p>
            <a:r>
              <a:rPr lang="tr-TR" altLang="tr-TR" dirty="0"/>
              <a:t>Banyo yapmak, giysileri değiştirmek gibi davranışlar saldırganın ve suçun belirlenmesinde yardımcı olabilecek ipucu ve kanıtların yok olmasına yol açabilir.</a:t>
            </a:r>
          </a:p>
          <a:p>
            <a:endParaRPr lang="tr-TR" dirty="0"/>
          </a:p>
        </p:txBody>
      </p:sp>
    </p:spTree>
    <p:extLst>
      <p:ext uri="{BB962C8B-B14F-4D97-AF65-F5344CB8AC3E}">
        <p14:creationId xmlns:p14="http://schemas.microsoft.com/office/powerpoint/2010/main" val="7779866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i="1" dirty="0"/>
              <a:t>Çocukları İstismardan Korumak İçin Ebeveynlere Öneriler:</a:t>
            </a:r>
            <a:endParaRPr lang="tr-TR" dirty="0"/>
          </a:p>
        </p:txBody>
      </p:sp>
      <p:sp>
        <p:nvSpPr>
          <p:cNvPr id="3" name="İçerik Yer Tutucusu 2"/>
          <p:cNvSpPr>
            <a:spLocks noGrp="1"/>
          </p:cNvSpPr>
          <p:nvPr>
            <p:ph idx="1"/>
          </p:nvPr>
        </p:nvSpPr>
        <p:spPr/>
        <p:txBody>
          <a:bodyPr/>
          <a:lstStyle/>
          <a:p>
            <a:pPr>
              <a:lnSpc>
                <a:spcPct val="80000"/>
              </a:lnSpc>
            </a:pPr>
            <a:r>
              <a:rPr lang="tr-TR" altLang="tr-TR" sz="3200" dirty="0"/>
              <a:t>Eğer çocuğunuz böyle bir duruma maruz kalmışsa mutlaka uzman yardımı alması için destek verin</a:t>
            </a:r>
            <a:r>
              <a:rPr lang="tr-TR" altLang="tr-TR" sz="3200" dirty="0" smtClean="0"/>
              <a:t>.</a:t>
            </a:r>
          </a:p>
          <a:p>
            <a:pPr>
              <a:lnSpc>
                <a:spcPct val="80000"/>
              </a:lnSpc>
            </a:pPr>
            <a:endParaRPr lang="tr-TR" altLang="tr-TR" sz="3200" dirty="0">
              <a:solidFill>
                <a:schemeClr val="bg1"/>
              </a:solidFill>
            </a:endParaRPr>
          </a:p>
          <a:p>
            <a:pPr marL="342900" lvl="1" indent="-342900">
              <a:lnSpc>
                <a:spcPct val="80000"/>
              </a:lnSpc>
            </a:pPr>
            <a:r>
              <a:rPr lang="tr-TR" altLang="tr-TR" sz="3200" dirty="0"/>
              <a:t>Anne ve babaların da  olay sonunda destek almaları gerekmektedir.</a:t>
            </a:r>
          </a:p>
          <a:p>
            <a:endParaRPr lang="tr-TR" dirty="0"/>
          </a:p>
        </p:txBody>
      </p:sp>
    </p:spTree>
    <p:extLst>
      <p:ext uri="{BB962C8B-B14F-4D97-AF65-F5344CB8AC3E}">
        <p14:creationId xmlns:p14="http://schemas.microsoft.com/office/powerpoint/2010/main" val="13892712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100" i="1" dirty="0" smtClean="0"/>
              <a:t/>
            </a:r>
            <a:br>
              <a:rPr lang="tr-TR" sz="3100" i="1" dirty="0" smtClean="0"/>
            </a:br>
            <a:r>
              <a:rPr lang="tr-TR" sz="3100" i="1" dirty="0" smtClean="0"/>
              <a:t>Çocukları İstismardan Korumak İçin Ebeveynlere Öneriler: </a:t>
            </a:r>
            <a:r>
              <a:rPr lang="tr-TR" dirty="0"/>
              <a:t/>
            </a:r>
            <a:br>
              <a:rPr lang="tr-TR" dirty="0"/>
            </a:br>
            <a:endParaRPr lang="tr-TR" dirty="0"/>
          </a:p>
        </p:txBody>
      </p:sp>
      <p:sp>
        <p:nvSpPr>
          <p:cNvPr id="3" name="İçerik Yer Tutucusu 2"/>
          <p:cNvSpPr>
            <a:spLocks noGrp="1"/>
          </p:cNvSpPr>
          <p:nvPr>
            <p:ph idx="1"/>
          </p:nvPr>
        </p:nvSpPr>
        <p:spPr/>
        <p:txBody>
          <a:bodyPr>
            <a:normAutofit lnSpcReduction="10000"/>
          </a:bodyPr>
          <a:lstStyle/>
          <a:p>
            <a:r>
              <a:rPr lang="tr-TR" dirty="0" smtClean="0"/>
              <a:t> </a:t>
            </a:r>
            <a:r>
              <a:rPr lang="tr-TR" dirty="0"/>
              <a:t>Çocuğunuzla iyi bir iletişim içinde olun. Ailesiyle sağlıklı iletişim kurabilen, sevgi-saygı ortamında büyüyen çocuklar hem istismara uğrama konusunda daha az risk taşırlar, hem de başlarına gelen olumsuz olaylarda ailelerinden destek isteyebilirler. </a:t>
            </a:r>
          </a:p>
          <a:p>
            <a:r>
              <a:rPr lang="tr-TR" dirty="0" smtClean="0"/>
              <a:t>Çocuğunuzun </a:t>
            </a:r>
            <a:r>
              <a:rPr lang="tr-TR" dirty="0"/>
              <a:t>öğretmeni, </a:t>
            </a:r>
            <a:r>
              <a:rPr lang="tr-TR" dirty="0" smtClean="0"/>
              <a:t>psikolojik danışmanı </a:t>
            </a:r>
            <a:r>
              <a:rPr lang="tr-TR" dirty="0"/>
              <a:t>ve okul müdürüyle tanışın. Okulun istismar konusundaki politikalarını öğrenin ve bu politikaların doğru uygulanması için işbirliği yapın. </a:t>
            </a:r>
          </a:p>
          <a:p>
            <a:r>
              <a:rPr lang="tr-TR" dirty="0" smtClean="0"/>
              <a:t>Çocuğunuzun </a:t>
            </a:r>
            <a:r>
              <a:rPr lang="tr-TR" dirty="0"/>
              <a:t>sağlıklı arkadaşlıklar geliştirmesine yardımcı olun. Kalabalık içinde olmak güven verir ve zorbalar arkadaş çevresi olan çocukları daha az hedef seçerler. </a:t>
            </a:r>
          </a:p>
        </p:txBody>
      </p:sp>
    </p:spTree>
    <p:extLst>
      <p:ext uri="{BB962C8B-B14F-4D97-AF65-F5344CB8AC3E}">
        <p14:creationId xmlns:p14="http://schemas.microsoft.com/office/powerpoint/2010/main" val="9687874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i="1" dirty="0"/>
              <a:t>Çocukları İstismardan Korumak İçin Ebeveynlere Öneriler: </a:t>
            </a:r>
            <a:endParaRPr lang="tr-TR" dirty="0"/>
          </a:p>
        </p:txBody>
      </p:sp>
      <p:sp>
        <p:nvSpPr>
          <p:cNvPr id="3" name="İçerik Yer Tutucusu 2"/>
          <p:cNvSpPr>
            <a:spLocks noGrp="1"/>
          </p:cNvSpPr>
          <p:nvPr>
            <p:ph idx="1"/>
          </p:nvPr>
        </p:nvSpPr>
        <p:spPr/>
        <p:txBody>
          <a:bodyPr/>
          <a:lstStyle/>
          <a:p>
            <a:r>
              <a:rPr lang="tr-TR" dirty="0"/>
              <a:t>• Çocuğunuza şiddetin kabul edilemez olduğunu öğretin. Çocukların % 60’ı istismara tanık olurlar. Bu çocuklar, diğerlerinin davranışlarını etkilemede ve mağdurlara yardımcı olmada hayati bir role sahiptir. Anne babalar, şiddeti hoş görmeyen değer sistemleri oluşturmada rol modeli olabilirler. </a:t>
            </a:r>
          </a:p>
          <a:p>
            <a:r>
              <a:rPr lang="tr-TR" dirty="0"/>
              <a:t>• Çocuğunuza istismarı nasıl şikayet edeceklerini öğretin. Kendiniz de bu durumlarda nereden yardım istenebileceğini öğrenin.</a:t>
            </a:r>
          </a:p>
        </p:txBody>
      </p:sp>
    </p:spTree>
    <p:extLst>
      <p:ext uri="{BB962C8B-B14F-4D97-AF65-F5344CB8AC3E}">
        <p14:creationId xmlns:p14="http://schemas.microsoft.com/office/powerpoint/2010/main" val="11982903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altLang="tr-TR" b="1" dirty="0"/>
              <a:t>Cinsellik konusunda çocuklarınızı  bilgilendirin.</a:t>
            </a:r>
            <a:endParaRPr lang="tr-TR" dirty="0"/>
          </a:p>
        </p:txBody>
      </p:sp>
      <p:sp>
        <p:nvSpPr>
          <p:cNvPr id="3" name="İçerik Yer Tutucusu 2"/>
          <p:cNvSpPr>
            <a:spLocks noGrp="1"/>
          </p:cNvSpPr>
          <p:nvPr>
            <p:ph idx="1"/>
          </p:nvPr>
        </p:nvSpPr>
        <p:spPr/>
        <p:txBody>
          <a:bodyPr>
            <a:normAutofit/>
          </a:bodyPr>
          <a:lstStyle/>
          <a:p>
            <a:pPr>
              <a:lnSpc>
                <a:spcPct val="90000"/>
              </a:lnSpc>
            </a:pPr>
            <a:r>
              <a:rPr lang="tr-TR" altLang="tr-TR" dirty="0"/>
              <a:t>Çocuğun muhtemel tacizlere karşı korunabilmesi için sağlıklı bir cinsel bilgiye ve aile içerisinde şartsız sevgiye ihtiyacı vardır.</a:t>
            </a:r>
          </a:p>
          <a:p>
            <a:pPr>
              <a:lnSpc>
                <a:spcPct val="90000"/>
              </a:lnSpc>
            </a:pPr>
            <a:r>
              <a:rPr lang="tr-TR" altLang="tr-TR" dirty="0"/>
              <a:t>Cinsel konuları paylaşmaktan çocuklarınızın sorularını cevaplamaktan çekinmeyin.</a:t>
            </a:r>
          </a:p>
          <a:p>
            <a:pPr>
              <a:lnSpc>
                <a:spcPct val="90000"/>
              </a:lnSpc>
            </a:pPr>
            <a:r>
              <a:rPr lang="tr-TR" altLang="tr-TR" dirty="0"/>
              <a:t>Gelişim dönemlerine uygun bilgiler verin.</a:t>
            </a:r>
          </a:p>
          <a:p>
            <a:endParaRPr lang="tr-TR" dirty="0"/>
          </a:p>
        </p:txBody>
      </p:sp>
    </p:spTree>
    <p:extLst>
      <p:ext uri="{BB962C8B-B14F-4D97-AF65-F5344CB8AC3E}">
        <p14:creationId xmlns:p14="http://schemas.microsoft.com/office/powerpoint/2010/main" val="3663250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b="1" dirty="0" smtClean="0"/>
              <a:t>Güvenliklerini </a:t>
            </a:r>
            <a:r>
              <a:rPr lang="tr-TR" altLang="tr-TR" b="1" dirty="0"/>
              <a:t>sağlamayı öğretin</a:t>
            </a:r>
            <a:endParaRPr lang="tr-TR" dirty="0"/>
          </a:p>
        </p:txBody>
      </p:sp>
      <p:sp>
        <p:nvSpPr>
          <p:cNvPr id="3" name="İçerik Yer Tutucusu 2"/>
          <p:cNvSpPr>
            <a:spLocks noGrp="1"/>
          </p:cNvSpPr>
          <p:nvPr>
            <p:ph idx="1"/>
          </p:nvPr>
        </p:nvSpPr>
        <p:spPr/>
        <p:txBody>
          <a:bodyPr/>
          <a:lstStyle/>
          <a:p>
            <a:r>
              <a:rPr lang="tr-TR" altLang="tr-TR" sz="2800" dirty="0"/>
              <a:t>Çocuklara güvende olma hakları olduğunu ve kimsenin bunu ellerinden alamayacağını söyleyin.</a:t>
            </a:r>
            <a:r>
              <a:rPr lang="tr-TR" altLang="tr-TR" sz="2800" dirty="0">
                <a:solidFill>
                  <a:srgbClr val="FF0000"/>
                </a:solidFill>
              </a:rPr>
              <a:t> </a:t>
            </a:r>
          </a:p>
          <a:p>
            <a:pPr lvl="1">
              <a:buFont typeface="Arial" charset="0"/>
              <a:buChar char="•"/>
            </a:pPr>
            <a:endParaRPr lang="tr-TR" altLang="tr-TR" dirty="0" smtClean="0"/>
          </a:p>
          <a:p>
            <a:pPr lvl="1">
              <a:buFont typeface="Arial" charset="0"/>
              <a:buChar char="•"/>
            </a:pPr>
            <a:endParaRPr lang="tr-TR" altLang="tr-TR" dirty="0"/>
          </a:p>
          <a:p>
            <a:pPr marL="274320" lvl="1" indent="0">
              <a:buNone/>
            </a:pPr>
            <a:r>
              <a:rPr lang="tr-TR" altLang="tr-TR" dirty="0" smtClean="0"/>
              <a:t>Çocuklarınıza</a:t>
            </a:r>
            <a:r>
              <a:rPr lang="tr-TR" altLang="tr-TR" dirty="0"/>
              <a:t>, güvenliklerini korumak için gerekirse kendilerine zarar veren kişiden kaçmak, yüksek sesle bağırmak ve onu tekmelemek gibi bazı kural dışı davranışlarda bulunabileceklerini anlatın.</a:t>
            </a:r>
            <a:endParaRPr lang="tr-TR" altLang="tr-TR" sz="2400" dirty="0">
              <a:solidFill>
                <a:srgbClr val="FF0000"/>
              </a:solidFill>
            </a:endParaRPr>
          </a:p>
          <a:p>
            <a:endParaRPr lang="tr-TR" dirty="0"/>
          </a:p>
        </p:txBody>
      </p:sp>
    </p:spTree>
    <p:extLst>
      <p:ext uri="{BB962C8B-B14F-4D97-AF65-F5344CB8AC3E}">
        <p14:creationId xmlns:p14="http://schemas.microsoft.com/office/powerpoint/2010/main" val="15761528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altLang="tr-TR" dirty="0"/>
              <a:t>İnşaatlarda, boş, terk edilmiş evlerde, bodrumlarda, ailenin bilgisi olmadan oynamaması gerektiğini, ayrıca ailenden izinsiz arkadaş ve komşu evlerine gitmemesi gerektiğini öğretin.</a:t>
            </a:r>
          </a:p>
          <a:p>
            <a:r>
              <a:rPr lang="tr-TR" altLang="tr-TR" dirty="0"/>
              <a:t>Çevrede kötü insanlar olabileceği ve  kandırmak için çeşitli hikayelerle anlatabileceklerini ama buna inanmaması  gerektiğini öğretin.  “Annen kaza geçirdi; ben </a:t>
            </a:r>
            <a:r>
              <a:rPr lang="tr-TR" altLang="tr-TR" dirty="0" err="1"/>
              <a:t>doktorum,seni</a:t>
            </a:r>
            <a:r>
              <a:rPr lang="tr-TR" altLang="tr-TR" dirty="0"/>
              <a:t> yanına götüreceğim” </a:t>
            </a:r>
            <a:r>
              <a:rPr lang="tr-TR" altLang="tr-TR" dirty="0" err="1"/>
              <a:t>vb</a:t>
            </a:r>
            <a:r>
              <a:rPr lang="tr-TR" altLang="tr-TR" dirty="0"/>
              <a:t>…</a:t>
            </a:r>
          </a:p>
          <a:p>
            <a:endParaRPr lang="tr-TR" dirty="0"/>
          </a:p>
        </p:txBody>
      </p:sp>
    </p:spTree>
    <p:extLst>
      <p:ext uri="{BB962C8B-B14F-4D97-AF65-F5344CB8AC3E}">
        <p14:creationId xmlns:p14="http://schemas.microsoft.com/office/powerpoint/2010/main" val="3807937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altLang="tr-TR" dirty="0"/>
              <a:t>Çok iyi tanımadığınız kişilerle baş başa vakit geçirmeyin</a:t>
            </a:r>
            <a:r>
              <a:rPr lang="tr-TR" altLang="tr-TR" dirty="0" smtClean="0"/>
              <a:t>.</a:t>
            </a:r>
          </a:p>
          <a:p>
            <a:endParaRPr lang="tr-TR" altLang="tr-TR" dirty="0"/>
          </a:p>
          <a:p>
            <a:r>
              <a:rPr lang="tr-TR" altLang="tr-TR" dirty="0"/>
              <a:t>Sanal ortamlarda tanımadığınız insanlarla arkadaşlık yapmayın</a:t>
            </a:r>
            <a:r>
              <a:rPr lang="tr-TR" altLang="tr-TR" dirty="0" smtClean="0"/>
              <a:t>.</a:t>
            </a:r>
          </a:p>
          <a:p>
            <a:r>
              <a:rPr lang="tr-TR" altLang="tr-TR" dirty="0"/>
              <a:t>özel görüntülerinizi paylaşmayın tanımadığınız kişilerle görüntülü görüşme yapmayın. </a:t>
            </a:r>
          </a:p>
          <a:p>
            <a:endParaRPr lang="tr-TR" altLang="tr-TR" dirty="0"/>
          </a:p>
          <a:p>
            <a:endParaRPr lang="tr-TR" dirty="0"/>
          </a:p>
        </p:txBody>
      </p:sp>
    </p:spTree>
    <p:extLst>
      <p:ext uri="{BB962C8B-B14F-4D97-AF65-F5344CB8AC3E}">
        <p14:creationId xmlns:p14="http://schemas.microsoft.com/office/powerpoint/2010/main" val="19056113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b="1" dirty="0"/>
              <a:t>Bedenlerini korumayı öğretin</a:t>
            </a:r>
            <a:endParaRPr lang="tr-TR" dirty="0"/>
          </a:p>
        </p:txBody>
      </p:sp>
      <p:sp>
        <p:nvSpPr>
          <p:cNvPr id="3" name="İçerik Yer Tutucusu 2"/>
          <p:cNvSpPr>
            <a:spLocks noGrp="1"/>
          </p:cNvSpPr>
          <p:nvPr>
            <p:ph idx="1"/>
          </p:nvPr>
        </p:nvSpPr>
        <p:spPr/>
        <p:txBody>
          <a:bodyPr>
            <a:normAutofit fontScale="92500"/>
          </a:bodyPr>
          <a:lstStyle/>
          <a:p>
            <a:r>
              <a:rPr lang="tr-TR" dirty="0">
                <a:hlinkClick r:id="rId2"/>
              </a:rPr>
              <a:t>https://</a:t>
            </a:r>
            <a:r>
              <a:rPr lang="tr-TR" dirty="0" smtClean="0">
                <a:hlinkClick r:id="rId2"/>
              </a:rPr>
              <a:t>www.youtube.com/watch?v=E2QZNrTcf9w</a:t>
            </a:r>
            <a:endParaRPr lang="tr-TR" dirty="0" smtClean="0"/>
          </a:p>
          <a:p>
            <a:r>
              <a:rPr lang="tr-TR" dirty="0" smtClean="0"/>
              <a:t>ÇOCUKLAR İÇİN ONAY VİDEOSU</a:t>
            </a:r>
          </a:p>
          <a:p>
            <a:endParaRPr lang="tr-TR" dirty="0"/>
          </a:p>
          <a:p>
            <a:r>
              <a:rPr lang="tr-TR" dirty="0" smtClean="0"/>
              <a:t>İYİ DOKUNUŞ-KÖTÜ DOKUNUŞ</a:t>
            </a:r>
          </a:p>
          <a:p>
            <a:r>
              <a:rPr lang="tr-TR" dirty="0"/>
              <a:t>Yabancılarla konuşmamaları, hediye almamaları, arabalarına binmemeleri konusunda uyarılmalıdır.</a:t>
            </a:r>
          </a:p>
          <a:p>
            <a:r>
              <a:rPr lang="tr-TR" dirty="0"/>
              <a:t>Evde yalnız kaldıklarında tanımadıkları kişilere kapıyı açmamaları söylenmelidir.</a:t>
            </a:r>
          </a:p>
          <a:p>
            <a:r>
              <a:rPr lang="tr-TR" dirty="0"/>
              <a:t>Tehlike hissettiklerinde bağırmaları, kaçmaları, yardım istemeleri telkin edilmelidir.</a:t>
            </a:r>
          </a:p>
          <a:p>
            <a:r>
              <a:rPr lang="tr-TR" dirty="0"/>
              <a:t>Evden çıkarken nerede ve kiminle olacağı bilgisi alınmalıdır.</a:t>
            </a:r>
          </a:p>
          <a:p>
            <a:r>
              <a:rPr lang="tr-TR" dirty="0"/>
              <a:t>HAYIR deme becerisi öğretilmelidir</a:t>
            </a:r>
          </a:p>
          <a:p>
            <a:endParaRPr lang="tr-TR" dirty="0" smtClean="0"/>
          </a:p>
          <a:p>
            <a:endParaRPr lang="tr-TR" dirty="0"/>
          </a:p>
        </p:txBody>
      </p:sp>
    </p:spTree>
    <p:extLst>
      <p:ext uri="{BB962C8B-B14F-4D97-AF65-F5344CB8AC3E}">
        <p14:creationId xmlns:p14="http://schemas.microsoft.com/office/powerpoint/2010/main" val="24620478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p:txBody>
          <a:bodyPr/>
          <a:lstStyle/>
          <a:p>
            <a:r>
              <a:rPr lang="tr-TR" dirty="0"/>
              <a:t>file:///C:/</a:t>
            </a:r>
            <a:r>
              <a:rPr lang="tr-TR" dirty="0" smtClean="0"/>
              <a:t>Users/w7/Downloads/5aab7f4b4141f_bau-cocuk-ihmal-ve-istismari-kitapcigi.pdf</a:t>
            </a:r>
          </a:p>
          <a:p>
            <a:r>
              <a:rPr lang="tr-TR" dirty="0">
                <a:hlinkClick r:id="rId2"/>
              </a:rPr>
              <a:t>https://</a:t>
            </a:r>
            <a:r>
              <a:rPr lang="tr-TR" dirty="0" smtClean="0">
                <a:hlinkClick r:id="rId2"/>
              </a:rPr>
              <a:t>orgm.meb.gov.tr/www/icerik_goruntule.php?KNO=1036</a:t>
            </a:r>
            <a:endParaRPr lang="tr-TR" dirty="0" smtClean="0"/>
          </a:p>
          <a:p>
            <a:r>
              <a:rPr lang="tr-TR" dirty="0">
                <a:hlinkClick r:id="rId3"/>
              </a:rPr>
              <a:t>https://</a:t>
            </a:r>
            <a:r>
              <a:rPr lang="tr-TR" dirty="0" smtClean="0">
                <a:hlinkClick r:id="rId3"/>
              </a:rPr>
              <a:t>ihd.org.tr/images/pdf/cocuk_ihmalini_ve_istismarini_onleme_ogretmenler_ve_aileler_icin_egitim_klavuzu.pdf</a:t>
            </a:r>
            <a:endParaRPr lang="tr-TR" dirty="0" smtClean="0"/>
          </a:p>
          <a:p>
            <a:r>
              <a:rPr lang="tr-TR" dirty="0">
                <a:hlinkClick r:id="rId4"/>
              </a:rPr>
              <a:t>https://</a:t>
            </a:r>
            <a:r>
              <a:rPr lang="tr-TR" dirty="0" smtClean="0">
                <a:hlinkClick r:id="rId4"/>
              </a:rPr>
              <a:t>ailevecalisma.gov.tr/media/2499/cocuk-bakim-kuruluslarinda-calisan-personele-yonelik-istismarla-mucadele-rehber-kitapcigi.pdf</a:t>
            </a:r>
            <a:r>
              <a:rPr lang="tr-TR" dirty="0" smtClean="0"/>
              <a:t> </a:t>
            </a:r>
          </a:p>
          <a:p>
            <a:endParaRPr lang="tr-TR" dirty="0"/>
          </a:p>
        </p:txBody>
      </p:sp>
    </p:spTree>
    <p:extLst>
      <p:ext uri="{BB962C8B-B14F-4D97-AF65-F5344CB8AC3E}">
        <p14:creationId xmlns:p14="http://schemas.microsoft.com/office/powerpoint/2010/main" val="2284801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İSTİSMAR ÇEŞİTLERİ</a:t>
            </a:r>
            <a:endParaRPr lang="tr-TR" dirty="0"/>
          </a:p>
        </p:txBody>
      </p:sp>
      <p:sp>
        <p:nvSpPr>
          <p:cNvPr id="3" name="İçerik Yer Tutucusu 2"/>
          <p:cNvSpPr>
            <a:spLocks noGrp="1"/>
          </p:cNvSpPr>
          <p:nvPr>
            <p:ph idx="1"/>
          </p:nvPr>
        </p:nvSpPr>
        <p:spPr/>
        <p:txBody>
          <a:bodyPr/>
          <a:lstStyle/>
          <a:p>
            <a:r>
              <a:rPr lang="tr-TR" dirty="0"/>
              <a:t>Dünya Sağlık Örgütü tarafından 4 tip kötü muamele tanımlanmaktadır</a:t>
            </a:r>
            <a:r>
              <a:rPr lang="tr-TR" dirty="0" smtClean="0"/>
              <a:t>.</a:t>
            </a:r>
          </a:p>
          <a:p>
            <a:endParaRPr lang="tr-TR" dirty="0"/>
          </a:p>
        </p:txBody>
      </p:sp>
      <p:graphicFrame>
        <p:nvGraphicFramePr>
          <p:cNvPr id="9" name="Diyagram 8"/>
          <p:cNvGraphicFramePr/>
          <p:nvPr>
            <p:extLst>
              <p:ext uri="{D42A27DB-BD31-4B8C-83A1-F6EECF244321}">
                <p14:modId xmlns:p14="http://schemas.microsoft.com/office/powerpoint/2010/main" val="1826714583"/>
              </p:ext>
            </p:extLst>
          </p:nvPr>
        </p:nvGraphicFramePr>
        <p:xfrm>
          <a:off x="1187624" y="24208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712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smtClean="0"/>
              <a:t>FİZİKSEL </a:t>
            </a:r>
            <a:br>
              <a:rPr lang="tr-TR" dirty="0" smtClean="0"/>
            </a:br>
            <a:r>
              <a:rPr lang="tr-TR" dirty="0" smtClean="0"/>
              <a:t>İSTİSMAR</a:t>
            </a:r>
            <a:r>
              <a:rPr lang="tr-TR" dirty="0"/>
              <a:t/>
            </a:r>
            <a:br>
              <a:rPr lang="tr-TR" dirty="0"/>
            </a:br>
            <a:endParaRPr lang="tr-TR" dirty="0"/>
          </a:p>
        </p:txBody>
      </p:sp>
      <p:sp>
        <p:nvSpPr>
          <p:cNvPr id="3" name="İçerik Yer Tutucusu 2"/>
          <p:cNvSpPr>
            <a:spLocks noGrp="1"/>
          </p:cNvSpPr>
          <p:nvPr>
            <p:ph idx="1"/>
          </p:nvPr>
        </p:nvSpPr>
        <p:spPr/>
        <p:txBody>
          <a:bodyPr>
            <a:normAutofit fontScale="92500"/>
          </a:bodyPr>
          <a:lstStyle/>
          <a:p>
            <a:pPr algn="just"/>
            <a:endParaRPr lang="tr-TR" dirty="0" smtClean="0"/>
          </a:p>
          <a:p>
            <a:pPr algn="just"/>
            <a:endParaRPr lang="tr-TR" dirty="0"/>
          </a:p>
          <a:p>
            <a:pPr algn="just"/>
            <a:r>
              <a:rPr lang="tr-TR" dirty="0" smtClean="0"/>
              <a:t>Fiziksel </a:t>
            </a:r>
            <a:r>
              <a:rPr lang="tr-TR" dirty="0"/>
              <a:t>istismar çocuğun kaza sonucu oluşmamış ve fiziksel zarar görmesiyle ortaya çıkan yaralanmalardır. Çocuğa kasıtlı olarak zarar vermek demektir. Çocuğun yaşamını tehlikeye sokabilir ve uzun dönemli olumsuz etkilere neden olabilir</a:t>
            </a:r>
            <a:r>
              <a:rPr lang="tr-TR" dirty="0" smtClean="0"/>
              <a:t>.</a:t>
            </a:r>
          </a:p>
          <a:p>
            <a:pPr algn="just"/>
            <a:r>
              <a:rPr lang="tr-TR" dirty="0" smtClean="0"/>
              <a:t> </a:t>
            </a:r>
            <a:r>
              <a:rPr lang="tr-TR" dirty="0"/>
              <a:t>“Türkiye’de yapılan bir araştırma sonucuna göre fiziksel istismar en sık 4-6 yaş arasında olmakta ve erkek çocuklar kız çocuklara göre daha fazla istismara maruz kalmaktadırlar. </a:t>
            </a:r>
            <a:r>
              <a:rPr lang="tr-TR" dirty="0" smtClean="0"/>
              <a:t>“</a:t>
            </a:r>
          </a:p>
          <a:p>
            <a:endParaRPr lang="tr-TR" altLang="tr-TR" dirty="0" smtClean="0">
              <a:cs typeface="Times New Roman" pitchFamily="18" charset="0"/>
            </a:endParaRPr>
          </a:p>
          <a:p>
            <a:r>
              <a:rPr lang="en-GB" altLang="tr-TR" dirty="0" smtClean="0">
                <a:cs typeface="Times New Roman" pitchFamily="18" charset="0"/>
              </a:rPr>
              <a:t>En </a:t>
            </a:r>
            <a:r>
              <a:rPr lang="en-GB" altLang="tr-TR" dirty="0" err="1">
                <a:cs typeface="Times New Roman" pitchFamily="18" charset="0"/>
              </a:rPr>
              <a:t>yaygın</a:t>
            </a:r>
            <a:r>
              <a:rPr lang="en-GB" altLang="tr-TR" dirty="0">
                <a:cs typeface="Times New Roman" pitchFamily="18" charset="0"/>
              </a:rPr>
              <a:t> </a:t>
            </a:r>
            <a:r>
              <a:rPr lang="en-GB" altLang="tr-TR" dirty="0" err="1">
                <a:cs typeface="Times New Roman" pitchFamily="18" charset="0"/>
              </a:rPr>
              <a:t>rastlan</a:t>
            </a:r>
            <a:r>
              <a:rPr lang="en-GB" altLang="tr-TR" dirty="0" err="1"/>
              <a:t>ı</a:t>
            </a:r>
            <a:r>
              <a:rPr lang="en-GB" altLang="tr-TR" dirty="0" err="1">
                <a:cs typeface="Times New Roman" pitchFamily="18" charset="0"/>
              </a:rPr>
              <a:t>lan</a:t>
            </a:r>
            <a:r>
              <a:rPr lang="en-GB" altLang="tr-TR" dirty="0">
                <a:cs typeface="Times New Roman" pitchFamily="18" charset="0"/>
              </a:rPr>
              <a:t> </a:t>
            </a:r>
            <a:r>
              <a:rPr lang="en-GB" altLang="tr-TR" dirty="0" err="1">
                <a:cs typeface="Times New Roman" pitchFamily="18" charset="0"/>
              </a:rPr>
              <a:t>ve</a:t>
            </a:r>
            <a:r>
              <a:rPr lang="en-GB" altLang="tr-TR" dirty="0">
                <a:cs typeface="Times New Roman" pitchFamily="18" charset="0"/>
              </a:rPr>
              <a:t> </a:t>
            </a:r>
            <a:r>
              <a:rPr lang="en-GB" altLang="tr-TR" dirty="0" err="1">
                <a:cs typeface="Times New Roman" pitchFamily="18" charset="0"/>
              </a:rPr>
              <a:t>belirlenmesi</a:t>
            </a:r>
            <a:r>
              <a:rPr lang="en-GB" altLang="tr-TR" dirty="0">
                <a:cs typeface="Times New Roman" pitchFamily="18" charset="0"/>
              </a:rPr>
              <a:t> </a:t>
            </a:r>
            <a:r>
              <a:rPr lang="en-GB" altLang="tr-TR" dirty="0" smtClean="0">
                <a:cs typeface="Times New Roman" pitchFamily="18" charset="0"/>
              </a:rPr>
              <a:t>en </a:t>
            </a:r>
            <a:r>
              <a:rPr lang="en-GB" altLang="tr-TR" dirty="0" err="1">
                <a:cs typeface="Times New Roman" pitchFamily="18" charset="0"/>
              </a:rPr>
              <a:t>kolay</a:t>
            </a:r>
            <a:r>
              <a:rPr lang="en-GB" altLang="tr-TR" dirty="0">
                <a:cs typeface="Times New Roman" pitchFamily="18" charset="0"/>
              </a:rPr>
              <a:t> </a:t>
            </a:r>
            <a:r>
              <a:rPr lang="en-GB" altLang="tr-TR" dirty="0" err="1">
                <a:cs typeface="Times New Roman" pitchFamily="18" charset="0"/>
              </a:rPr>
              <a:t>olan</a:t>
            </a:r>
            <a:r>
              <a:rPr lang="en-GB" altLang="tr-TR" dirty="0">
                <a:cs typeface="Times New Roman" pitchFamily="18" charset="0"/>
              </a:rPr>
              <a:t> </a:t>
            </a:r>
            <a:r>
              <a:rPr lang="en-GB" altLang="tr-TR" dirty="0" err="1">
                <a:cs typeface="Times New Roman" pitchFamily="18" charset="0"/>
              </a:rPr>
              <a:t>istismar</a:t>
            </a:r>
            <a:r>
              <a:rPr lang="en-GB" altLang="tr-TR" dirty="0">
                <a:cs typeface="Times New Roman" pitchFamily="18" charset="0"/>
              </a:rPr>
              <a:t> </a:t>
            </a:r>
            <a:r>
              <a:rPr lang="en-GB" altLang="tr-TR" dirty="0" err="1">
                <a:cs typeface="Times New Roman" pitchFamily="18" charset="0"/>
              </a:rPr>
              <a:t>tipidir</a:t>
            </a:r>
            <a:r>
              <a:rPr lang="tr-TR" altLang="tr-TR" dirty="0">
                <a:cs typeface="Times New Roman" pitchFamily="18" charset="0"/>
              </a:rPr>
              <a:t>.</a:t>
            </a:r>
            <a:endParaRPr lang="en-GB" altLang="tr-TR" dirty="0">
              <a:cs typeface="Times New Roman" pitchFamily="18" charset="0"/>
            </a:endParaRP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76672"/>
            <a:ext cx="3456384" cy="200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929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Davranışsal Göstergeler</a:t>
            </a:r>
            <a:br>
              <a:rPr lang="tr-TR" dirty="0"/>
            </a:br>
            <a:endParaRPr lang="tr-TR" dirty="0"/>
          </a:p>
        </p:txBody>
      </p:sp>
      <p:sp>
        <p:nvSpPr>
          <p:cNvPr id="3" name="İçerik Yer Tutucusu 2"/>
          <p:cNvSpPr>
            <a:spLocks noGrp="1"/>
          </p:cNvSpPr>
          <p:nvPr>
            <p:ph idx="1"/>
          </p:nvPr>
        </p:nvSpPr>
        <p:spPr/>
        <p:txBody>
          <a:bodyPr numCol="2">
            <a:normAutofit fontScale="85000" lnSpcReduction="10000"/>
          </a:bodyPr>
          <a:lstStyle/>
          <a:p>
            <a:r>
              <a:rPr lang="tr-TR" dirty="0" smtClean="0"/>
              <a:t>Cezalandırmayı </a:t>
            </a:r>
            <a:r>
              <a:rPr lang="tr-TR" dirty="0"/>
              <a:t>hak ettiği </a:t>
            </a:r>
            <a:r>
              <a:rPr lang="tr-TR" dirty="0" smtClean="0"/>
              <a:t>yönündeki tutum</a:t>
            </a:r>
            <a:endParaRPr lang="tr-TR" dirty="0"/>
          </a:p>
          <a:p>
            <a:pPr algn="just"/>
            <a:r>
              <a:rPr lang="tr-TR" dirty="0" smtClean="0"/>
              <a:t>Yetişkinler </a:t>
            </a:r>
            <a:r>
              <a:rPr lang="tr-TR" dirty="0"/>
              <a:t>ile iletişim kurmaktan</a:t>
            </a:r>
          </a:p>
          <a:p>
            <a:pPr algn="just"/>
            <a:r>
              <a:rPr lang="tr-TR" dirty="0"/>
              <a:t>sakınma</a:t>
            </a:r>
          </a:p>
          <a:p>
            <a:pPr algn="just"/>
            <a:r>
              <a:rPr lang="tr-TR" dirty="0" smtClean="0"/>
              <a:t>Ebeveynden </a:t>
            </a:r>
            <a:r>
              <a:rPr lang="tr-TR" dirty="0"/>
              <a:t>korkma</a:t>
            </a:r>
          </a:p>
          <a:p>
            <a:pPr algn="just"/>
            <a:r>
              <a:rPr lang="tr-TR" dirty="0" smtClean="0"/>
              <a:t>Eve </a:t>
            </a:r>
            <a:r>
              <a:rPr lang="tr-TR" dirty="0"/>
              <a:t>gitmekten korkma</a:t>
            </a:r>
          </a:p>
          <a:p>
            <a:pPr algn="just"/>
            <a:r>
              <a:rPr lang="tr-TR" dirty="0" smtClean="0"/>
              <a:t>Ebeveyn </a:t>
            </a:r>
            <a:r>
              <a:rPr lang="tr-TR" dirty="0"/>
              <a:t>tarafından bildirilen</a:t>
            </a:r>
          </a:p>
          <a:p>
            <a:pPr algn="just"/>
            <a:r>
              <a:rPr lang="tr-TR" dirty="0"/>
              <a:t>yaralanmalar</a:t>
            </a:r>
          </a:p>
          <a:p>
            <a:pPr algn="just"/>
            <a:r>
              <a:rPr lang="tr-TR" dirty="0" smtClean="0"/>
              <a:t>Kendi </a:t>
            </a:r>
            <a:r>
              <a:rPr lang="tr-TR" dirty="0"/>
              <a:t>kendine zarar veren davranışlar</a:t>
            </a:r>
          </a:p>
          <a:p>
            <a:pPr algn="just"/>
            <a:r>
              <a:rPr lang="tr-TR" dirty="0" smtClean="0"/>
              <a:t>Aşırı </a:t>
            </a:r>
            <a:r>
              <a:rPr lang="tr-TR" dirty="0"/>
              <a:t>derecede çekingen ya da </a:t>
            </a:r>
            <a:r>
              <a:rPr lang="tr-TR" dirty="0" smtClean="0"/>
              <a:t>saldırgan davranışlar</a:t>
            </a:r>
            <a:endParaRPr lang="tr-TR" dirty="0"/>
          </a:p>
          <a:p>
            <a:pPr algn="just"/>
            <a:r>
              <a:rPr lang="tr-TR" dirty="0" smtClean="0"/>
              <a:t>Fiziksel </a:t>
            </a:r>
            <a:r>
              <a:rPr lang="tr-TR" dirty="0"/>
              <a:t>temastan rahatsız </a:t>
            </a:r>
            <a:r>
              <a:rPr lang="tr-TR" dirty="0" smtClean="0"/>
              <a:t>olma</a:t>
            </a:r>
          </a:p>
          <a:p>
            <a:pPr algn="just"/>
            <a:r>
              <a:rPr lang="tr-TR" dirty="0" smtClean="0"/>
              <a:t>Ağrı şikayetleri ya da rahatsız hareketler</a:t>
            </a:r>
          </a:p>
          <a:p>
            <a:pPr algn="just"/>
            <a:r>
              <a:rPr lang="tr-TR" dirty="0" smtClean="0"/>
              <a:t>İklim şartlarına uygun olmayan ve</a:t>
            </a:r>
          </a:p>
          <a:p>
            <a:pPr algn="just"/>
            <a:r>
              <a:rPr lang="tr-TR" dirty="0" smtClean="0"/>
              <a:t>vücudu saklamak için giyilen giysiler</a:t>
            </a:r>
          </a:p>
          <a:p>
            <a:pPr algn="just"/>
            <a:r>
              <a:rPr lang="tr-TR" dirty="0" smtClean="0"/>
              <a:t> Diğer çocukların ağlamasına duyarlı olma</a:t>
            </a:r>
          </a:p>
          <a:p>
            <a:pPr algn="just"/>
            <a:r>
              <a:rPr lang="tr-TR" dirty="0" smtClean="0"/>
              <a:t>Okula erken gitme, okuldan geç ayrılma</a:t>
            </a:r>
          </a:p>
          <a:p>
            <a:pPr algn="just"/>
            <a:r>
              <a:rPr lang="tr-TR" dirty="0" smtClean="0"/>
              <a:t>Evden kaçma (ergenlerde)</a:t>
            </a:r>
          </a:p>
          <a:p>
            <a:pPr algn="just"/>
            <a:r>
              <a:rPr lang="tr-TR" dirty="0" smtClean="0"/>
              <a:t>Sosyal işlevsellik alanında sorunlar</a:t>
            </a:r>
          </a:p>
          <a:p>
            <a:pPr algn="just"/>
            <a:r>
              <a:rPr lang="tr-TR" dirty="0" smtClean="0"/>
              <a:t>Yakın ilişki kurmada zorluklar</a:t>
            </a:r>
          </a:p>
          <a:p>
            <a:pPr algn="just"/>
            <a:r>
              <a:rPr lang="tr-TR" dirty="0" smtClean="0"/>
              <a:t>Çatışmalı, duygusal yoğunluğu az, yoğun öfke ilişkileri kurma</a:t>
            </a:r>
          </a:p>
          <a:p>
            <a:pPr algn="just"/>
            <a:r>
              <a:rPr lang="tr-TR" dirty="0" smtClean="0"/>
              <a:t>Karşı gelme bozukluğu</a:t>
            </a:r>
            <a:endParaRPr lang="tr-TR" dirty="0"/>
          </a:p>
        </p:txBody>
      </p:sp>
    </p:spTree>
    <p:extLst>
      <p:ext uri="{BB962C8B-B14F-4D97-AF65-F5344CB8AC3E}">
        <p14:creationId xmlns:p14="http://schemas.microsoft.com/office/powerpoint/2010/main" val="770847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CİNSEL İSTİSMAR</a:t>
            </a:r>
            <a:endParaRPr lang="tr-TR" dirty="0"/>
          </a:p>
        </p:txBody>
      </p:sp>
      <p:sp>
        <p:nvSpPr>
          <p:cNvPr id="3" name="İçerik Yer Tutucusu 2"/>
          <p:cNvSpPr>
            <a:spLocks noGrp="1"/>
          </p:cNvSpPr>
          <p:nvPr>
            <p:ph idx="1"/>
          </p:nvPr>
        </p:nvSpPr>
        <p:spPr/>
        <p:txBody>
          <a:bodyPr>
            <a:normAutofit/>
          </a:bodyPr>
          <a:lstStyle/>
          <a:p>
            <a:pPr algn="just"/>
            <a:r>
              <a:rPr lang="tr-TR" sz="3200" dirty="0"/>
              <a:t>Çocuğun tam olarak anlayamadığı, onay vermesinin mümkün olamayacağı, gelişimsel olarak hazır olmadığı ya da toplumun yasalarına, sosyal normlarına aykırı olacak şekilde bir cinsel etkinliğe dahil edilmesidir.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653136"/>
            <a:ext cx="547260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887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DUYGUSAL İSTİSMAR</a:t>
            </a:r>
            <a:endParaRPr lang="tr-TR" dirty="0"/>
          </a:p>
        </p:txBody>
      </p:sp>
      <p:sp>
        <p:nvSpPr>
          <p:cNvPr id="3" name="İçerik Yer Tutucusu 2"/>
          <p:cNvSpPr>
            <a:spLocks noGrp="1"/>
          </p:cNvSpPr>
          <p:nvPr>
            <p:ph idx="1"/>
          </p:nvPr>
        </p:nvSpPr>
        <p:spPr/>
        <p:txBody>
          <a:bodyPr/>
          <a:lstStyle/>
          <a:p>
            <a:r>
              <a:rPr lang="tr-TR" dirty="0"/>
              <a:t>Ebeveyn yada çocuğa bakan kişinin davranışları ya da sözleriyle çocuğun ruh sağlığını bozacak etkide bulunması ve çocuğun bu nedenle büyüme gelişme ve ruh sağlığı açısından genetik kapasitesine ulaşmasının engellenmesidir. Bu durum bir süreç içinde, pek çok defalar tekrarlanabileceği gibi, tek bir seferde de gerçekleşebilir.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933057"/>
            <a:ext cx="3888432"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5512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11627</TotalTime>
  <Words>2213</Words>
  <Application>Microsoft Office PowerPoint</Application>
  <PresentationFormat>Ekran Gösterisi (4:3)</PresentationFormat>
  <Paragraphs>279</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Netlik</vt:lpstr>
      <vt:lpstr>  ÇOCUK İHMALİ VE İSTİMARI ÖNLEMEDE EBEVEYN VE ÖĞRETMENİN ROLÜ</vt:lpstr>
      <vt:lpstr>İhmal ve istismar </vt:lpstr>
      <vt:lpstr>ÇOCUĞUN TANIMI</vt:lpstr>
      <vt:lpstr>ÇOCUK İSTİSMARININ VE İHMALİNİN TANIMI</vt:lpstr>
      <vt:lpstr>İSTİSMAR ÇEŞİTLERİ</vt:lpstr>
      <vt:lpstr> FİZİKSEL  İSTİSMAR </vt:lpstr>
      <vt:lpstr>Davranışsal Göstergeler </vt:lpstr>
      <vt:lpstr>CİNSEL İSTİSMAR</vt:lpstr>
      <vt:lpstr>DUYGUSAL İSTİSMAR</vt:lpstr>
      <vt:lpstr>İHMAL</vt:lpstr>
      <vt:lpstr>FİZİKSEL-EĞİTİMSEL-DUYGUSAL İHMAL</vt:lpstr>
      <vt:lpstr>RİSK FAKTÖRLERİ</vt:lpstr>
      <vt:lpstr>Anne-baba ya da bakım veren kişi ile ilişkili</vt:lpstr>
      <vt:lpstr>ÇEVRESEL</vt:lpstr>
      <vt:lpstr>İLİŞKİSEL</vt:lpstr>
      <vt:lpstr>TOPLUMSAL</vt:lpstr>
      <vt:lpstr>PowerPoint Sunusu</vt:lpstr>
      <vt:lpstr>ENSEST  </vt:lpstr>
      <vt:lpstr>ÇOCUK İHMAL İSTİSMARINI ŞÜPHESİNE NEDEN OLABİLECEK İPUÇLARI</vt:lpstr>
      <vt:lpstr>PowerPoint Sunusu</vt:lpstr>
      <vt:lpstr>Çocukluk Çağındaki Kötü Muamelenin Neden Olabileceği Davranış Değişiklikleri</vt:lpstr>
      <vt:lpstr>PowerPoint Sunusu</vt:lpstr>
      <vt:lpstr>PowerPoint Sunusu</vt:lpstr>
      <vt:lpstr>PowerPoint Sunusu</vt:lpstr>
      <vt:lpstr>PowerPoint Sunusu</vt:lpstr>
      <vt:lpstr>Cinsel İstismar İle İlgili Yanlış Düşünceler</vt:lpstr>
      <vt:lpstr>PowerPoint Sunusu</vt:lpstr>
      <vt:lpstr>PowerPoint Sunusu</vt:lpstr>
      <vt:lpstr>Okullarda İstismara Uğrayan Çocuklara Yönelik Yapılması Gerekenler </vt:lpstr>
      <vt:lpstr>PowerPoint Sunusu</vt:lpstr>
      <vt:lpstr>PowerPoint Sunusu</vt:lpstr>
      <vt:lpstr>PowerPoint Sunusu</vt:lpstr>
      <vt:lpstr>PowerPoint Sunusu</vt:lpstr>
      <vt:lpstr>OKUL YÖNETİMİNİN GÖREV VE SORUMLULUKLARI</vt:lpstr>
      <vt:lpstr>PowerPoint Sunusu</vt:lpstr>
      <vt:lpstr>PSİKOSOSYAL MÜDAHALE HİZMETLERİ OKUL EKİBİNİN GÖREVLERİ</vt:lpstr>
      <vt:lpstr>OKULDA YAPILACAK PSİKOSOSYAL MÜDAHALE HİZMETLERİ</vt:lpstr>
      <vt:lpstr>PowerPoint Sunusu</vt:lpstr>
      <vt:lpstr>Çocukları İstismardan Korumak İçin Ebeveynlere Öneriler:</vt:lpstr>
      <vt:lpstr>Çocukları İstismardan Korumak İçin Ebeveynlere Öneriler:</vt:lpstr>
      <vt:lpstr>Çocukları İstismardan Korumak İçin Ebeveynlere Öneriler:</vt:lpstr>
      <vt:lpstr> Çocukları İstismardan Korumak İçin Ebeveynlere Öneriler:  </vt:lpstr>
      <vt:lpstr>Çocukları İstismardan Korumak İçin Ebeveynlere Öneriler: </vt:lpstr>
      <vt:lpstr>Cinsellik konusunda çocuklarınızı  bilgilendirin.</vt:lpstr>
      <vt:lpstr>Güvenliklerini sağlamayı öğretin</vt:lpstr>
      <vt:lpstr>PowerPoint Sunusu</vt:lpstr>
      <vt:lpstr>PowerPoint Sunusu</vt:lpstr>
      <vt:lpstr>Bedenlerini korumayı öğretin</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İHMALİ VE İSTİMARI ÖNLEMEDE EBEVEYN VE ÖĞRETMENİN ROLÜ</dc:title>
  <dc:creator>w7</dc:creator>
  <cp:lastModifiedBy>w7</cp:lastModifiedBy>
  <cp:revision>41</cp:revision>
  <dcterms:created xsi:type="dcterms:W3CDTF">2021-02-20T16:31:53Z</dcterms:created>
  <dcterms:modified xsi:type="dcterms:W3CDTF">2021-02-28T18:31:44Z</dcterms:modified>
</cp:coreProperties>
</file>